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sldIdLst>
    <p:sldId id="256" r:id="rId2"/>
    <p:sldId id="258" r:id="rId3"/>
    <p:sldId id="300" r:id="rId4"/>
    <p:sldId id="301" r:id="rId5"/>
    <p:sldId id="259" r:id="rId6"/>
    <p:sldId id="260" r:id="rId7"/>
    <p:sldId id="261" r:id="rId8"/>
    <p:sldId id="262" r:id="rId9"/>
    <p:sldId id="263" r:id="rId10"/>
    <p:sldId id="264" r:id="rId11"/>
    <p:sldId id="302" r:id="rId12"/>
    <p:sldId id="265" r:id="rId13"/>
    <p:sldId id="266" r:id="rId14"/>
    <p:sldId id="303" r:id="rId15"/>
    <p:sldId id="267" r:id="rId16"/>
    <p:sldId id="268" r:id="rId17"/>
    <p:sldId id="269" r:id="rId18"/>
    <p:sldId id="304" r:id="rId19"/>
    <p:sldId id="270" r:id="rId20"/>
    <p:sldId id="271" r:id="rId21"/>
    <p:sldId id="272" r:id="rId22"/>
    <p:sldId id="273" r:id="rId23"/>
    <p:sldId id="274" r:id="rId24"/>
    <p:sldId id="275" r:id="rId25"/>
    <p:sldId id="276" r:id="rId26"/>
    <p:sldId id="277" r:id="rId27"/>
    <p:sldId id="305" r:id="rId28"/>
    <p:sldId id="306" r:id="rId29"/>
    <p:sldId id="278" r:id="rId30"/>
    <p:sldId id="279" r:id="rId31"/>
    <p:sldId id="280" r:id="rId32"/>
    <p:sldId id="281" r:id="rId33"/>
    <p:sldId id="282" r:id="rId34"/>
    <p:sldId id="307" r:id="rId35"/>
    <p:sldId id="283" r:id="rId36"/>
    <p:sldId id="284" r:id="rId37"/>
    <p:sldId id="285" r:id="rId38"/>
    <p:sldId id="286" r:id="rId39"/>
    <p:sldId id="287" r:id="rId40"/>
    <p:sldId id="288" r:id="rId41"/>
    <p:sldId id="289" r:id="rId42"/>
    <p:sldId id="290" r:id="rId43"/>
    <p:sldId id="291" r:id="rId44"/>
    <p:sldId id="292" r:id="rId45"/>
    <p:sldId id="309" r:id="rId46"/>
    <p:sldId id="308" r:id="rId47"/>
    <p:sldId id="294" r:id="rId48"/>
    <p:sldId id="310" r:id="rId49"/>
    <p:sldId id="295" r:id="rId50"/>
    <p:sldId id="311" r:id="rId51"/>
    <p:sldId id="296" r:id="rId52"/>
    <p:sldId id="312" r:id="rId53"/>
    <p:sldId id="297" r:id="rId54"/>
    <p:sldId id="298" r:id="rId55"/>
    <p:sldId id="313"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9031"/>
    <a:srgbClr val="00FF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73" autoAdjust="0"/>
    <p:restoredTop sz="94694" autoAdjust="0"/>
  </p:normalViewPr>
  <p:slideViewPr>
    <p:cSldViewPr snapToGrid="0" snapToObjects="1">
      <p:cViewPr>
        <p:scale>
          <a:sx n="75" d="100"/>
          <a:sy n="75" d="100"/>
        </p:scale>
        <p:origin x="54" y="3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29840"/>
            <a:ext cx="7772400" cy="1102519"/>
          </a:xfrm>
          <a:solidFill>
            <a:schemeClr val="tx1">
              <a:alpha val="0"/>
            </a:schemeClr>
          </a:solidFill>
        </p:spPr>
        <p:txBody>
          <a:bodyPr>
            <a:noAutofit/>
          </a:bodyPr>
          <a:lstStyle>
            <a:lvl1pPr algn="ctr">
              <a:defRPr sz="4400" b="1">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4277833" y="2166147"/>
            <a:ext cx="4866167" cy="1314450"/>
          </a:xfrm>
          <a:noFill/>
          <a:ln>
            <a:noFill/>
          </a:ln>
        </p:spPr>
        <p:txBody>
          <a:bodyPr>
            <a:normAutofit/>
          </a:bodyPr>
          <a:lstStyle>
            <a:lvl1pPr marL="0" indent="0" algn="r">
              <a:buNone/>
              <a:defRPr sz="3600" b="1">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CuadroTexto 7">
            <a:extLst>
              <a:ext uri="{FF2B5EF4-FFF2-40B4-BE49-F238E27FC236}">
                <a16:creationId xmlns:a16="http://schemas.microsoft.com/office/drawing/2014/main" id="{BCB0E7DB-0989-4D2E-AB9B-DE4CC9B56CA7}"/>
              </a:ext>
            </a:extLst>
          </p:cNvPr>
          <p:cNvSpPr txBox="1"/>
          <p:nvPr userDrawn="1"/>
        </p:nvSpPr>
        <p:spPr>
          <a:xfrm>
            <a:off x="4277833" y="3480597"/>
            <a:ext cx="4866167" cy="646331"/>
          </a:xfrm>
          <a:prstGeom prst="rect">
            <a:avLst/>
          </a:prstGeom>
          <a:solidFill>
            <a:schemeClr val="bg1">
              <a:alpha val="0"/>
            </a:schemeClr>
          </a:solidFill>
        </p:spPr>
        <p:txBody>
          <a:bodyPr wrap="square" rtlCol="0">
            <a:spAutoFit/>
          </a:bodyPr>
          <a:lstStyle/>
          <a:p>
            <a:pPr algn="r"/>
            <a:r>
              <a:rPr lang="es-419" b="1" dirty="0">
                <a:solidFill>
                  <a:schemeClr val="bg1"/>
                </a:solidFill>
              </a:rPr>
              <a:t>Realizado por: </a:t>
            </a:r>
          </a:p>
          <a:p>
            <a:pPr algn="r"/>
            <a:r>
              <a:rPr lang="es-419" b="1" dirty="0">
                <a:solidFill>
                  <a:schemeClr val="bg1"/>
                </a:solidFill>
              </a:rPr>
              <a:t>Gavazut E. ; Riera L. ; Cordero M.</a:t>
            </a:r>
            <a:endParaRPr lang="en-US" b="1" dirty="0">
              <a:solidFill>
                <a:schemeClr val="bg1"/>
              </a:solidFill>
            </a:endParaRPr>
          </a:p>
        </p:txBody>
      </p:sp>
    </p:spTree>
    <p:extLst>
      <p:ext uri="{BB962C8B-B14F-4D97-AF65-F5344CB8AC3E}">
        <p14:creationId xmlns:p14="http://schemas.microsoft.com/office/powerpoint/2010/main" val="1444357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623017-2164-42AC-BEA5-20A598072C6B}"/>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569493" y="35636"/>
            <a:ext cx="8229600" cy="857250"/>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‹Nº›</a:t>
            </a:fld>
            <a:endParaRPr lang="en-US" dirty="0"/>
          </a:p>
        </p:txBody>
      </p:sp>
      <p:pic>
        <p:nvPicPr>
          <p:cNvPr id="9" name="Imagen 8">
            <a:extLst>
              <a:ext uri="{FF2B5EF4-FFF2-40B4-BE49-F238E27FC236}">
                <a16:creationId xmlns:a16="http://schemas.microsoft.com/office/drawing/2014/main" id="{DF0C91A0-17E6-40CC-957F-81E62376F4FA}"/>
              </a:ext>
            </a:extLst>
          </p:cNvPr>
          <p:cNvPicPr>
            <a:picLocks noChangeAspect="1"/>
          </p:cNvPicPr>
          <p:nvPr userDrawn="1"/>
        </p:nvPicPr>
        <p:blipFill>
          <a:blip r:embed="rId3"/>
          <a:stretch>
            <a:fillRect/>
          </a:stretch>
        </p:blipFill>
        <p:spPr>
          <a:xfrm>
            <a:off x="120978" y="102382"/>
            <a:ext cx="1048603" cy="701101"/>
          </a:xfrm>
          <a:prstGeom prst="rect">
            <a:avLst/>
          </a:prstGeom>
        </p:spPr>
      </p:pic>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200ED9-44C4-40B6-BF2E-C470D59C6922}" type="datetime1">
              <a:rPr lang="en-US" smtClean="0"/>
              <a:t>4/27/2022</a:t>
            </a:fld>
            <a:endParaRPr lang="en-US"/>
          </a:p>
        </p:txBody>
      </p:sp>
      <p:sp>
        <p:nvSpPr>
          <p:cNvPr id="6" name="Footer Placeholder 5"/>
          <p:cNvSpPr>
            <a:spLocks noGrp="1"/>
          </p:cNvSpPr>
          <p:nvPr>
            <p:ph type="ftr" sz="quarter" idx="11"/>
          </p:nvPr>
        </p:nvSpPr>
        <p:spPr/>
        <p:txBody>
          <a:bodyPr/>
          <a:lstStyle/>
          <a:p>
            <a:r>
              <a:rPr lang="en-US"/>
              <a:t>Cordero M.; Gavazut E.;  Riera L         Proyecto final de Estadistica para Matemáticos– CO3322                   Profesor Pedro Ovalles</a:t>
            </a:r>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pic>
        <p:nvPicPr>
          <p:cNvPr id="8" name="Imagen 7">
            <a:extLst>
              <a:ext uri="{FF2B5EF4-FFF2-40B4-BE49-F238E27FC236}">
                <a16:creationId xmlns:a16="http://schemas.microsoft.com/office/drawing/2014/main" id="{6E6EF98F-51C2-4102-96B9-EE29DD6A5533}"/>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saturation sat="400000"/>
                    </a14:imgEffect>
                    <a14:imgEffect>
                      <a14:brightnessContrast bright="100000" contrast="100000"/>
                    </a14:imgEffect>
                  </a14:imgLayer>
                </a14:imgProps>
              </a:ext>
            </a:extLst>
          </a:blip>
          <a:stretch>
            <a:fillRect/>
          </a:stretch>
        </p:blipFill>
        <p:spPr>
          <a:xfrm>
            <a:off x="120978" y="102393"/>
            <a:ext cx="1048603" cy="701101"/>
          </a:xfrm>
          <a:prstGeom prst="rect">
            <a:avLst/>
          </a:prstGeom>
        </p:spPr>
      </p:pic>
    </p:spTree>
    <p:extLst>
      <p:ext uri="{BB962C8B-B14F-4D97-AF65-F5344CB8AC3E}">
        <p14:creationId xmlns:p14="http://schemas.microsoft.com/office/powerpoint/2010/main" val="261988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F24AA0C-AE31-4755-9590-D3D2E390B1D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lvl1pPr>
              <a:defRPr>
                <a:solidFill>
                  <a:srgbClr val="70903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2B0B7889-78F6-4E16-AFC2-0901F8A5BD27}" type="datetime1">
              <a:rPr lang="en-US" smtClean="0"/>
              <a:t>4/27/2022</a:t>
            </a:fld>
            <a:endParaRPr lang="en-US"/>
          </a:p>
        </p:txBody>
      </p:sp>
      <p:sp>
        <p:nvSpPr>
          <p:cNvPr id="4" name="Footer Placeholder 3"/>
          <p:cNvSpPr>
            <a:spLocks noGrp="1"/>
          </p:cNvSpPr>
          <p:nvPr>
            <p:ph type="ftr" sz="quarter" idx="11"/>
          </p:nvPr>
        </p:nvSpPr>
        <p:spPr/>
        <p:txBody>
          <a:bodyPr/>
          <a:lstStyle/>
          <a:p>
            <a:r>
              <a:rPr lang="en-US"/>
              <a:t>Cordero M.; Gavazut E.;  Riera L         Proyecto final de Estadistica para Matemáticos– CO3322                   Profesor Pedro Ovalles</a:t>
            </a:r>
          </a:p>
        </p:txBody>
      </p:sp>
      <p:sp>
        <p:nvSpPr>
          <p:cNvPr id="5" name="Slide Number Placeholder 4"/>
          <p:cNvSpPr>
            <a:spLocks noGrp="1"/>
          </p:cNvSpPr>
          <p:nvPr>
            <p:ph type="sldNum" sz="quarter" idx="12"/>
          </p:nvPr>
        </p:nvSpPr>
        <p:spPr/>
        <p:txBody>
          <a:bodyPr/>
          <a:lstStyle/>
          <a:p>
            <a:fld id="{C5EF2332-01BF-834F-8236-50238282D533}" type="slidenum">
              <a:rPr lang="en-US" smtClean="0"/>
              <a:t>‹Nº›</a:t>
            </a:fld>
            <a:endParaRPr lang="en-US"/>
          </a:p>
        </p:txBody>
      </p:sp>
      <p:pic>
        <p:nvPicPr>
          <p:cNvPr id="6" name="Imagen 5">
            <a:extLst>
              <a:ext uri="{FF2B5EF4-FFF2-40B4-BE49-F238E27FC236}">
                <a16:creationId xmlns:a16="http://schemas.microsoft.com/office/drawing/2014/main" id="{D3920401-1B55-47DC-B5A5-3D9806585989}"/>
              </a:ext>
            </a:extLst>
          </p:cNvPr>
          <p:cNvPicPr>
            <a:picLocks noChangeAspect="1"/>
          </p:cNvPicPr>
          <p:nvPr userDrawn="1"/>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Lst>
          </a:blip>
          <a:stretch>
            <a:fillRect/>
          </a:stretch>
        </p:blipFill>
        <p:spPr>
          <a:xfrm>
            <a:off x="7922943" y="148273"/>
            <a:ext cx="1048603" cy="701101"/>
          </a:xfrm>
          <a:prstGeom prst="rect">
            <a:avLst/>
          </a:prstGeom>
        </p:spPr>
      </p:pic>
    </p:spTree>
    <p:extLst>
      <p:ext uri="{BB962C8B-B14F-4D97-AF65-F5344CB8AC3E}">
        <p14:creationId xmlns:p14="http://schemas.microsoft.com/office/powerpoint/2010/main" val="3472721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o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92D94AB-A623-423D-B381-A800025EF5CC}"/>
              </a:ext>
            </a:extLst>
          </p:cNvPr>
          <p:cNvSpPr/>
          <p:nvPr userDrawn="1"/>
        </p:nvSpPr>
        <p:spPr>
          <a:xfrm>
            <a:off x="0" y="0"/>
            <a:ext cx="9144000" cy="5143500"/>
          </a:xfrm>
          <a:prstGeom prst="rect">
            <a:avLst/>
          </a:prstGeom>
          <a:solidFill>
            <a:schemeClr val="tx1">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93819" y="2020490"/>
            <a:ext cx="7772400" cy="1102519"/>
          </a:xfrm>
          <a:solidFill>
            <a:schemeClr val="tx1">
              <a:alpha val="0"/>
            </a:schemeClr>
          </a:solidFill>
        </p:spPr>
        <p:txBody>
          <a:bodyPr>
            <a:noAutofit/>
          </a:bodyPr>
          <a:lstStyle>
            <a:lvl1pPr algn="ctr">
              <a:defRPr sz="4400" b="1">
                <a:solidFill>
                  <a:schemeClr val="bg1"/>
                </a:solidFill>
              </a:defRPr>
            </a:lvl1pPr>
          </a:lstStyle>
          <a:p>
            <a:r>
              <a:rPr lang="en-US" dirty="0"/>
              <a:t>¡Gracias!</a:t>
            </a:r>
          </a:p>
        </p:txBody>
      </p:sp>
    </p:spTree>
    <p:extLst>
      <p:ext uri="{BB962C8B-B14F-4D97-AF65-F5344CB8AC3E}">
        <p14:creationId xmlns:p14="http://schemas.microsoft.com/office/powerpoint/2010/main" val="35016380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9493" y="250666"/>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712381"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4788F22-8DB5-47DC-9D2B-C80800EC44F3}" type="datetime1">
              <a:rPr lang="en-US" smtClean="0"/>
              <a:t>4/27/2022</a:t>
            </a:fld>
            <a:endParaRPr lang="en-US" dirty="0"/>
          </a:p>
        </p:txBody>
      </p:sp>
      <p:sp>
        <p:nvSpPr>
          <p:cNvPr id="5" name="Footer Placeholder 4"/>
          <p:cNvSpPr>
            <a:spLocks noGrp="1"/>
          </p:cNvSpPr>
          <p:nvPr>
            <p:ph type="ftr" sz="quarter" idx="3"/>
          </p:nvPr>
        </p:nvSpPr>
        <p:spPr>
          <a:xfrm>
            <a:off x="1323088" y="4779093"/>
            <a:ext cx="613033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s-419" dirty="0"/>
              <a:t>Cordero M.; Gavazut E.;  Riera L         Proyecto final de Estadistica para Matemáticos– CO3322                   Profesor Pedro Ovalles</a:t>
            </a:r>
            <a:endParaRPr lang="en-US" dirty="0"/>
          </a:p>
        </p:txBody>
      </p:sp>
      <p:sp>
        <p:nvSpPr>
          <p:cNvPr id="6" name="Slide Number Placeholder 5"/>
          <p:cNvSpPr>
            <a:spLocks noGrp="1"/>
          </p:cNvSpPr>
          <p:nvPr>
            <p:ph type="sldNum" sz="quarter" idx="4"/>
          </p:nvPr>
        </p:nvSpPr>
        <p:spPr>
          <a:xfrm>
            <a:off x="7602278" y="4767263"/>
            <a:ext cx="1084521"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‹Nº›</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61" r:id="rId5"/>
  </p:sldLayoutIdLst>
  <p:hf hdr="0"/>
  <p:txStyles>
    <p:titleStyle>
      <a:lvl1pPr algn="ctr" defTabSz="342900" rtl="0" eaLnBrk="1" latinLnBrk="0" hangingPunct="1">
        <a:spcBef>
          <a:spcPct val="0"/>
        </a:spcBef>
        <a:buNone/>
        <a:defRPr sz="3300" b="1" kern="1200">
          <a:solidFill>
            <a:schemeClr val="bg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598" y="406040"/>
            <a:ext cx="8669020" cy="1102519"/>
          </a:xfrm>
          <a:solidFill>
            <a:schemeClr val="tx1">
              <a:alpha val="0"/>
            </a:schemeClr>
          </a:solidFill>
        </p:spPr>
        <p:txBody>
          <a:bodyPr/>
          <a:lstStyle/>
          <a:p>
            <a:pPr marL="0" lvl="0" indent="0">
              <a:buNone/>
            </a:pPr>
            <a:r>
              <a:rPr dirty="0" err="1">
                <a:solidFill>
                  <a:schemeClr val="bg1"/>
                </a:solidFill>
              </a:rPr>
              <a:t>Análisis</a:t>
            </a:r>
            <a:r>
              <a:rPr dirty="0">
                <a:solidFill>
                  <a:schemeClr val="bg1"/>
                </a:solidFill>
              </a:rPr>
              <a:t> de </a:t>
            </a:r>
            <a:r>
              <a:rPr lang="es-419" dirty="0">
                <a:solidFill>
                  <a:schemeClr val="bg1"/>
                </a:solidFill>
              </a:rPr>
              <a:t>estadístico sobre jugadores de la MLB</a:t>
            </a:r>
            <a:endParaRPr dirty="0">
              <a:solidFill>
                <a:schemeClr val="bg1"/>
              </a:solidFill>
            </a:endParaRPr>
          </a:p>
        </p:txBody>
      </p:sp>
      <p:sp>
        <p:nvSpPr>
          <p:cNvPr id="3" name="Subtitle 2"/>
          <p:cNvSpPr>
            <a:spLocks noGrp="1"/>
          </p:cNvSpPr>
          <p:nvPr>
            <p:ph type="subTitle" idx="1" hasCustomPrompt="1"/>
          </p:nvPr>
        </p:nvSpPr>
        <p:spPr>
          <a:xfrm>
            <a:off x="4277833" y="2141026"/>
            <a:ext cx="4866167" cy="1314450"/>
          </a:xfrm>
          <a:noFill/>
          <a:ln>
            <a:noFill/>
          </a:ln>
        </p:spPr>
        <p:txBody>
          <a:bodyPr>
            <a:noAutofit/>
          </a:bodyPr>
          <a:lstStyle/>
          <a:p>
            <a:pPr marL="0" lvl="0" indent="0">
              <a:buNone/>
            </a:pPr>
            <a:r>
              <a:rPr sz="4400" dirty="0"/>
              <a:t>Informe final de </a:t>
            </a:r>
            <a:r>
              <a:rPr sz="4400" dirty="0" err="1"/>
              <a:t>Estadística</a:t>
            </a:r>
            <a:br>
              <a:rPr sz="4400" dirty="0"/>
            </a:br>
            <a:br>
              <a:rPr sz="4400" dirty="0"/>
            </a:br>
            <a:endParaRPr sz="4400" dirty="0"/>
          </a:p>
        </p:txBody>
      </p:sp>
      <p:sp>
        <p:nvSpPr>
          <p:cNvPr id="4" name=" 3"/>
          <p:cNvSpPr/>
          <p:nvPr/>
        </p:nvSpPr>
        <p:spPr/>
      </p:sp>
      <p:pic>
        <p:nvPicPr>
          <p:cNvPr id="6" name="Imagen 5">
            <a:extLst>
              <a:ext uri="{FF2B5EF4-FFF2-40B4-BE49-F238E27FC236}">
                <a16:creationId xmlns:a16="http://schemas.microsoft.com/office/drawing/2014/main" id="{259502D1-4A53-43E7-B680-AAA04A1C3DCD}"/>
              </a:ext>
            </a:extLst>
          </p:cNvPr>
          <p:cNvPicPr>
            <a:picLocks noChangeAspect="1"/>
          </p:cNvPicPr>
          <p:nvPr/>
        </p:nvPicPr>
        <p:blipFill>
          <a:blip r:embed="rId2"/>
          <a:stretch>
            <a:fillRect/>
          </a:stretch>
        </p:blipFill>
        <p:spPr>
          <a:xfrm>
            <a:off x="199598" y="3004278"/>
            <a:ext cx="2975402" cy="19893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83" y="108510"/>
            <a:ext cx="8229600" cy="857250"/>
          </a:xfrm>
        </p:spPr>
        <p:txBody>
          <a:bodyPr/>
          <a:lstStyle/>
          <a:p>
            <a:pPr marL="0" lvl="0" indent="0">
              <a:buNone/>
            </a:pPr>
            <a:r>
              <a:rPr dirty="0" err="1"/>
              <a:t>Estadísticos</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079" y="914400"/>
                <a:ext cx="8559209" cy="3864693"/>
              </a:xfrm>
            </p:spPr>
            <p:txBody>
              <a:bodyPr>
                <a:noAutofit/>
              </a:bodyPr>
              <a:lstStyle/>
              <a:p>
                <a:pPr marL="0" lvl="0" indent="0">
                  <a:buNone/>
                </a:pPr>
                <a:r>
                  <a:rPr sz="1700" dirty="0"/>
                  <a:t>Para </a:t>
                </a:r>
                <a:r>
                  <a:rPr sz="1700" dirty="0" err="1"/>
                  <a:t>obtener</a:t>
                </a:r>
                <a:r>
                  <a:rPr sz="1700" dirty="0"/>
                  <a:t> </a:t>
                </a:r>
                <a:r>
                  <a:rPr sz="1700" dirty="0" err="1"/>
                  <a:t>los</a:t>
                </a:r>
                <a:r>
                  <a:rPr sz="1700" dirty="0"/>
                  <a:t> </a:t>
                </a:r>
                <a:r>
                  <a:rPr sz="1700" dirty="0" err="1"/>
                  <a:t>estadísticos</a:t>
                </a:r>
                <a:r>
                  <a:rPr sz="1700" dirty="0"/>
                  <a:t> de las seis (6) variables de </a:t>
                </a:r>
                <a:r>
                  <a:rPr sz="1700" dirty="0" err="1"/>
                  <a:t>esta</a:t>
                </a:r>
                <a:r>
                  <a:rPr sz="1700" dirty="0"/>
                  <a:t> base de </a:t>
                </a:r>
                <a:r>
                  <a:rPr sz="1700" dirty="0" err="1"/>
                  <a:t>datos</a:t>
                </a:r>
                <a:r>
                  <a:rPr sz="1700" dirty="0"/>
                  <a:t>, se </a:t>
                </a:r>
                <a:r>
                  <a:rPr sz="1700" dirty="0" err="1"/>
                  <a:t>inicia</a:t>
                </a:r>
                <a:r>
                  <a:rPr sz="1700" dirty="0"/>
                  <a:t> </a:t>
                </a:r>
                <a:r>
                  <a:rPr sz="1700" dirty="0" err="1"/>
                  <a:t>por</a:t>
                </a:r>
                <a:r>
                  <a:rPr sz="1700" dirty="0"/>
                  <a:t> </a:t>
                </a:r>
                <a:r>
                  <a:rPr sz="1700" dirty="0" err="1"/>
                  <a:t>guardar</a:t>
                </a:r>
                <a:r>
                  <a:rPr sz="1700" dirty="0"/>
                  <a:t> las </a:t>
                </a:r>
                <a14:m>
                  <m:oMath xmlns:m="http://schemas.openxmlformats.org/officeDocument/2006/math">
                    <m:r>
                      <a:rPr sz="1700">
                        <a:latin typeface="Cambria Math" panose="02040503050406030204" pitchFamily="18" charset="0"/>
                      </a:rPr>
                      <m:t>45</m:t>
                    </m:r>
                  </m:oMath>
                </a14:m>
                <a:r>
                  <a:rPr sz="1700" dirty="0"/>
                  <a:t> </a:t>
                </a:r>
                <a:r>
                  <a:rPr sz="1700" dirty="0" err="1"/>
                  <a:t>observaciones</a:t>
                </a:r>
                <a:r>
                  <a:rPr sz="1700" dirty="0"/>
                  <a:t> </a:t>
                </a:r>
                <a:r>
                  <a:rPr sz="1700" dirty="0" err="1"/>
                  <a:t>en</a:t>
                </a:r>
                <a:r>
                  <a:rPr sz="1700" dirty="0"/>
                  <a:t> un vector que </a:t>
                </a:r>
                <a:r>
                  <a:rPr sz="1700" dirty="0" err="1"/>
                  <a:t>represente</a:t>
                </a:r>
                <a:r>
                  <a:rPr sz="1700" dirty="0"/>
                  <a:t> a </a:t>
                </a:r>
                <a:r>
                  <a:rPr sz="1700" dirty="0" err="1"/>
                  <a:t>cada</a:t>
                </a:r>
                <a:r>
                  <a:rPr sz="1700" dirty="0"/>
                  <a:t> variable.</a:t>
                </a:r>
              </a:p>
              <a:p>
                <a:pPr marL="0" lvl="0" indent="0">
                  <a:buNone/>
                </a:pPr>
                <a:endParaRPr lang="es-ES" sz="600" dirty="0"/>
              </a:p>
              <a:p>
                <a:pPr marL="0" lvl="0" indent="0">
                  <a:buNone/>
                </a:pPr>
                <a:r>
                  <a:rPr lang="es-ES" sz="1700" dirty="0"/>
                  <a:t>Y aplicar las siguientes funciones: </a:t>
                </a:r>
              </a:p>
              <a:p>
                <a:pPr lvl="0">
                  <a:buFont typeface="Wingdings" panose="05000000000000000000" pitchFamily="2" charset="2"/>
                  <a:buChar char="§"/>
                </a:pPr>
                <a:r>
                  <a:rPr sz="1700" dirty="0">
                    <a:latin typeface="Courier"/>
                  </a:rPr>
                  <a:t>mean</a:t>
                </a:r>
                <a:r>
                  <a:rPr sz="1700" dirty="0"/>
                  <a:t> que </a:t>
                </a:r>
                <a:r>
                  <a:rPr sz="1700" dirty="0" err="1"/>
                  <a:t>permite</a:t>
                </a:r>
                <a:r>
                  <a:rPr sz="1700" dirty="0"/>
                  <a:t> </a:t>
                </a:r>
                <a:r>
                  <a:rPr sz="1700" dirty="0" err="1"/>
                  <a:t>obtener</a:t>
                </a:r>
                <a:r>
                  <a:rPr sz="1700" dirty="0"/>
                  <a:t> la media de </a:t>
                </a:r>
                <a:r>
                  <a:rPr sz="1700" dirty="0" err="1"/>
                  <a:t>los</a:t>
                </a:r>
                <a:r>
                  <a:rPr sz="1700" dirty="0"/>
                  <a:t> </a:t>
                </a:r>
                <a:r>
                  <a:rPr sz="1700" dirty="0" err="1"/>
                  <a:t>datos</a:t>
                </a:r>
                <a:r>
                  <a:rPr sz="1700" dirty="0"/>
                  <a:t>, </a:t>
                </a:r>
                <a:endParaRPr lang="es-419" sz="1700" dirty="0"/>
              </a:p>
              <a:p>
                <a:pPr lvl="0">
                  <a:buFont typeface="Wingdings" panose="05000000000000000000" pitchFamily="2" charset="2"/>
                  <a:buChar char="§"/>
                </a:pPr>
                <a:r>
                  <a:rPr sz="1700" dirty="0">
                    <a:latin typeface="Courier"/>
                  </a:rPr>
                  <a:t>median</a:t>
                </a:r>
                <a:r>
                  <a:rPr sz="1700" dirty="0"/>
                  <a:t> para </a:t>
                </a:r>
                <a:r>
                  <a:rPr sz="1700" dirty="0" err="1"/>
                  <a:t>obtener</a:t>
                </a:r>
                <a:r>
                  <a:rPr sz="1700" dirty="0"/>
                  <a:t> la </a:t>
                </a:r>
                <a:r>
                  <a:rPr sz="1700" dirty="0" err="1"/>
                  <a:t>mediana</a:t>
                </a:r>
                <a:r>
                  <a:rPr sz="1700" dirty="0"/>
                  <a:t>, </a:t>
                </a:r>
                <a:endParaRPr lang="es-419" sz="1700" dirty="0"/>
              </a:p>
              <a:p>
                <a:pPr lvl="0">
                  <a:buFont typeface="Wingdings" panose="05000000000000000000" pitchFamily="2" charset="2"/>
                  <a:buChar char="§"/>
                </a:pPr>
                <a:r>
                  <a:rPr sz="1700" dirty="0">
                    <a:latin typeface="Courier"/>
                  </a:rPr>
                  <a:t>quantile</a:t>
                </a:r>
                <a:r>
                  <a:rPr lang="en-US" sz="1700" dirty="0"/>
                  <a:t> para </a:t>
                </a:r>
                <a:r>
                  <a:rPr lang="en-US" sz="1700" dirty="0" err="1"/>
                  <a:t>reto</a:t>
                </a:r>
                <a:r>
                  <a:rPr sz="1700" dirty="0" err="1"/>
                  <a:t>rnar</a:t>
                </a:r>
                <a:r>
                  <a:rPr sz="1700" dirty="0"/>
                  <a:t> </a:t>
                </a:r>
                <a:r>
                  <a:rPr sz="1700" dirty="0" err="1"/>
                  <a:t>los</a:t>
                </a:r>
                <a:r>
                  <a:rPr sz="1700" dirty="0"/>
                  <a:t> </a:t>
                </a:r>
                <a:r>
                  <a:rPr sz="1700" dirty="0" err="1"/>
                  <a:t>cuantiles</a:t>
                </a:r>
                <a:r>
                  <a:rPr sz="1700" dirty="0"/>
                  <a:t> al </a:t>
                </a:r>
                <a14:m>
                  <m:oMath xmlns:m="http://schemas.openxmlformats.org/officeDocument/2006/math">
                    <m:r>
                      <a:rPr sz="1700">
                        <a:latin typeface="Cambria Math" panose="02040503050406030204" pitchFamily="18" charset="0"/>
                      </a:rPr>
                      <m:t>0</m:t>
                    </m:r>
                    <m:r>
                      <a:rPr sz="1700">
                        <a:latin typeface="Cambria Math" panose="02040503050406030204" pitchFamily="18" charset="0"/>
                      </a:rPr>
                      <m:t>.</m:t>
                    </m:r>
                    <m:r>
                      <a:rPr sz="1700">
                        <a:latin typeface="Cambria Math" panose="02040503050406030204" pitchFamily="18" charset="0"/>
                      </a:rPr>
                      <m:t>25</m:t>
                    </m:r>
                    <m:r>
                      <a:rPr sz="1700">
                        <a:latin typeface="Cambria Math" panose="02040503050406030204" pitchFamily="18" charset="0"/>
                      </a:rPr>
                      <m:t>%,</m:t>
                    </m:r>
                    <m:r>
                      <a:rPr sz="1700">
                        <a:latin typeface="Cambria Math" panose="02040503050406030204" pitchFamily="18" charset="0"/>
                      </a:rPr>
                      <m:t>0</m:t>
                    </m:r>
                    <m:r>
                      <a:rPr sz="1700">
                        <a:latin typeface="Cambria Math" panose="02040503050406030204" pitchFamily="18" charset="0"/>
                      </a:rPr>
                      <m:t>.</m:t>
                    </m:r>
                    <m:r>
                      <a:rPr sz="1700">
                        <a:latin typeface="Cambria Math" panose="02040503050406030204" pitchFamily="18" charset="0"/>
                      </a:rPr>
                      <m:t>50</m:t>
                    </m:r>
                    <m:r>
                      <a:rPr sz="1700">
                        <a:latin typeface="Cambria Math" panose="02040503050406030204" pitchFamily="18" charset="0"/>
                      </a:rPr>
                      <m:t>%</m:t>
                    </m:r>
                  </m:oMath>
                </a14:m>
                <a:r>
                  <a:rPr sz="1700" dirty="0"/>
                  <a:t> y </a:t>
                </a:r>
                <a14:m>
                  <m:oMath xmlns:m="http://schemas.openxmlformats.org/officeDocument/2006/math">
                    <m:r>
                      <a:rPr sz="1700">
                        <a:latin typeface="Cambria Math" panose="02040503050406030204" pitchFamily="18" charset="0"/>
                      </a:rPr>
                      <m:t>0</m:t>
                    </m:r>
                    <m:r>
                      <a:rPr sz="1700">
                        <a:latin typeface="Cambria Math" panose="02040503050406030204" pitchFamily="18" charset="0"/>
                      </a:rPr>
                      <m:t>.</m:t>
                    </m:r>
                    <m:r>
                      <a:rPr sz="1700">
                        <a:latin typeface="Cambria Math" panose="02040503050406030204" pitchFamily="18" charset="0"/>
                      </a:rPr>
                      <m:t>75</m:t>
                    </m:r>
                    <m:r>
                      <a:rPr sz="1700">
                        <a:latin typeface="Cambria Math" panose="02040503050406030204" pitchFamily="18" charset="0"/>
                      </a:rPr>
                      <m:t>%</m:t>
                    </m:r>
                  </m:oMath>
                </a14:m>
                <a:r>
                  <a:rPr sz="1700" dirty="0"/>
                  <a:t> de </a:t>
                </a:r>
                <a:r>
                  <a:rPr sz="1700" dirty="0" err="1"/>
                  <a:t>cada</a:t>
                </a:r>
                <a:r>
                  <a:rPr sz="1700" dirty="0"/>
                  <a:t> variable, </a:t>
                </a:r>
                <a:endParaRPr lang="es-419" sz="1700" dirty="0"/>
              </a:p>
              <a:p>
                <a:pPr lvl="0">
                  <a:buFont typeface="Wingdings" panose="05000000000000000000" pitchFamily="2" charset="2"/>
                  <a:buChar char="§"/>
                </a:pPr>
                <a:r>
                  <a:rPr sz="1700" dirty="0">
                    <a:latin typeface="Courier"/>
                  </a:rPr>
                  <a:t>min</a:t>
                </a:r>
                <a:r>
                  <a:rPr lang="en-US" sz="1700" dirty="0"/>
                  <a:t> para </a:t>
                </a:r>
                <a:r>
                  <a:rPr lang="en-US" sz="1700" dirty="0" err="1"/>
                  <a:t>el</a:t>
                </a:r>
                <a:r>
                  <a:rPr lang="en-US" sz="1700" dirty="0"/>
                  <a:t> valor </a:t>
                </a:r>
                <a:r>
                  <a:rPr lang="en-US" sz="1700" dirty="0" err="1"/>
                  <a:t>mínimo</a:t>
                </a:r>
                <a:r>
                  <a:rPr sz="1700" dirty="0"/>
                  <a:t>, </a:t>
                </a:r>
                <a:endParaRPr lang="es-419" sz="1700" dirty="0"/>
              </a:p>
              <a:p>
                <a:pPr lvl="0">
                  <a:buFont typeface="Wingdings" panose="05000000000000000000" pitchFamily="2" charset="2"/>
                  <a:buChar char="§"/>
                </a:pPr>
                <a:r>
                  <a:rPr sz="1700" dirty="0">
                    <a:latin typeface="Courier"/>
                  </a:rPr>
                  <a:t>max</a:t>
                </a:r>
                <a:r>
                  <a:rPr sz="1700" dirty="0"/>
                  <a:t> </a:t>
                </a:r>
                <a:r>
                  <a:rPr lang="en-US" sz="1700" dirty="0"/>
                  <a:t>para </a:t>
                </a:r>
                <a:r>
                  <a:rPr lang="en-US" sz="1700" dirty="0" err="1"/>
                  <a:t>el</a:t>
                </a:r>
                <a:r>
                  <a:rPr lang="en-US" sz="1700" dirty="0"/>
                  <a:t> valor </a:t>
                </a:r>
                <a:r>
                  <a:rPr lang="en-US" sz="1700" dirty="0" err="1"/>
                  <a:t>máximo</a:t>
                </a:r>
                <a:r>
                  <a:rPr lang="en-US" sz="1700" dirty="0"/>
                  <a:t>, </a:t>
                </a:r>
              </a:p>
              <a:p>
                <a:pPr lvl="0">
                  <a:buFont typeface="Wingdings" panose="05000000000000000000" pitchFamily="2" charset="2"/>
                  <a:buChar char="§"/>
                </a:pPr>
                <a:r>
                  <a:rPr sz="1700" dirty="0">
                    <a:latin typeface="Courier"/>
                  </a:rPr>
                  <a:t>var</a:t>
                </a:r>
                <a:r>
                  <a:rPr sz="1700" dirty="0"/>
                  <a:t> </a:t>
                </a:r>
                <a:r>
                  <a:rPr lang="en-US" sz="1700" dirty="0"/>
                  <a:t>para la </a:t>
                </a:r>
                <a:r>
                  <a:rPr lang="en-US" sz="1700" dirty="0" err="1"/>
                  <a:t>varianza</a:t>
                </a:r>
                <a:r>
                  <a:rPr lang="en-US" sz="1700" dirty="0"/>
                  <a:t>, </a:t>
                </a:r>
              </a:p>
              <a:p>
                <a:pPr lvl="0">
                  <a:buFont typeface="Wingdings" panose="05000000000000000000" pitchFamily="2" charset="2"/>
                  <a:buChar char="§"/>
                </a:pPr>
                <a:r>
                  <a:rPr sz="1700" dirty="0" err="1">
                    <a:latin typeface="Courier"/>
                  </a:rPr>
                  <a:t>sd</a:t>
                </a:r>
                <a:r>
                  <a:rPr sz="1700" dirty="0"/>
                  <a:t> </a:t>
                </a:r>
                <a:r>
                  <a:rPr lang="es-ES" sz="1700" dirty="0"/>
                  <a:t>que es para la desviación estándar, </a:t>
                </a:r>
              </a:p>
              <a:p>
                <a:pPr lvl="0">
                  <a:buFont typeface="Wingdings" panose="05000000000000000000" pitchFamily="2" charset="2"/>
                  <a:buChar char="§"/>
                </a:pPr>
                <a:r>
                  <a:rPr sz="1700" dirty="0">
                    <a:latin typeface="Courier"/>
                  </a:rPr>
                  <a:t>IQR</a:t>
                </a:r>
                <a:r>
                  <a:rPr sz="1700" dirty="0"/>
                  <a:t> es para </a:t>
                </a:r>
                <a:r>
                  <a:rPr sz="1700" dirty="0" err="1"/>
                  <a:t>el</a:t>
                </a:r>
                <a:r>
                  <a:rPr sz="1700" dirty="0"/>
                  <a:t> </a:t>
                </a:r>
                <a:r>
                  <a:rPr sz="1700" dirty="0" err="1"/>
                  <a:t>rango</a:t>
                </a:r>
                <a:r>
                  <a:rPr sz="1700" dirty="0"/>
                  <a:t> </a:t>
                </a:r>
                <a:r>
                  <a:rPr sz="1700" dirty="0" err="1"/>
                  <a:t>intercuartil</a:t>
                </a:r>
                <a:r>
                  <a:rPr lang="es-419" sz="1700" dirty="0"/>
                  <a:t>,</a:t>
                </a:r>
              </a:p>
              <a:p>
                <a:pPr lvl="0">
                  <a:buFont typeface="Wingdings" panose="05000000000000000000" pitchFamily="2" charset="2"/>
                  <a:buChar char="§"/>
                </a:pPr>
                <a:r>
                  <a:rPr sz="1700" dirty="0" err="1">
                    <a:latin typeface="Courier"/>
                  </a:rPr>
                  <a:t>stad</a:t>
                </a:r>
                <a:r>
                  <a:rPr sz="1700" dirty="0">
                    <a:latin typeface="Courier"/>
                  </a:rPr>
                  <a:t>/media</a:t>
                </a:r>
                <a:r>
                  <a:rPr lang="es-419" sz="1700" dirty="0">
                    <a:latin typeface="Courier"/>
                  </a:rPr>
                  <a:t> </a:t>
                </a:r>
                <a:r>
                  <a:rPr lang="es-ES" sz="1700" dirty="0"/>
                  <a:t>el coeficiente de variación</a:t>
                </a:r>
                <a:endParaRPr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079" y="914400"/>
                <a:ext cx="8559209" cy="3864693"/>
              </a:xfrm>
              <a:blipFill>
                <a:blip r:embed="rId2"/>
                <a:stretch>
                  <a:fillRect l="-427" t="-473" r="-285" b="-142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54440A-C6D6-4CBF-A7FD-8D9ADE8FB399}"/>
              </a:ext>
            </a:extLst>
          </p:cNvPr>
          <p:cNvSpPr>
            <a:spLocks noGrp="1"/>
          </p:cNvSpPr>
          <p:nvPr>
            <p:ph type="title"/>
          </p:nvPr>
        </p:nvSpPr>
        <p:spPr/>
        <p:txBody>
          <a:bodyPr/>
          <a:lstStyle/>
          <a:p>
            <a:r>
              <a:rPr lang="es-419" dirty="0"/>
              <a:t>Estadísticos</a:t>
            </a:r>
          </a:p>
        </p:txBody>
      </p:sp>
      <p:sp>
        <p:nvSpPr>
          <p:cNvPr id="4" name="Marcador de fecha 3">
            <a:extLst>
              <a:ext uri="{FF2B5EF4-FFF2-40B4-BE49-F238E27FC236}">
                <a16:creationId xmlns:a16="http://schemas.microsoft.com/office/drawing/2014/main" id="{C91F1C4F-38C6-4483-BC83-9A6513CD320E}"/>
              </a:ext>
            </a:extLst>
          </p:cNvPr>
          <p:cNvSpPr>
            <a:spLocks noGrp="1"/>
          </p:cNvSpPr>
          <p:nvPr>
            <p:ph type="dt" sz="half" idx="10"/>
          </p:nvPr>
        </p:nvSpPr>
        <p:spPr/>
        <p:txBody>
          <a:bodyPr/>
          <a:lstStyle/>
          <a:p>
            <a:fld id="{3D51EB3D-4E70-4BC0-B9E0-4BD65847FFAB}" type="datetime1">
              <a:rPr lang="en-US" smtClean="0"/>
              <a:t>4/27/2022</a:t>
            </a:fld>
            <a:endParaRPr lang="en-US"/>
          </a:p>
        </p:txBody>
      </p:sp>
      <p:sp>
        <p:nvSpPr>
          <p:cNvPr id="5" name="Marcador de pie de página 4">
            <a:extLst>
              <a:ext uri="{FF2B5EF4-FFF2-40B4-BE49-F238E27FC236}">
                <a16:creationId xmlns:a16="http://schemas.microsoft.com/office/drawing/2014/main" id="{1FD89D58-CD79-412F-99D0-04372C319BA0}"/>
              </a:ext>
            </a:extLst>
          </p:cNvPr>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Marcador de número de diapositiva 5">
            <a:extLst>
              <a:ext uri="{FF2B5EF4-FFF2-40B4-BE49-F238E27FC236}">
                <a16:creationId xmlns:a16="http://schemas.microsoft.com/office/drawing/2014/main" id="{5B0B42BF-087A-4E20-9755-08A77337FEC8}"/>
              </a:ext>
            </a:extLst>
          </p:cNvPr>
          <p:cNvSpPr>
            <a:spLocks noGrp="1"/>
          </p:cNvSpPr>
          <p:nvPr>
            <p:ph type="sldNum" sz="quarter" idx="12"/>
          </p:nvPr>
        </p:nvSpPr>
        <p:spPr/>
        <p:txBody>
          <a:bodyPr/>
          <a:lstStyle/>
          <a:p>
            <a:fld id="{C5EF2332-01BF-834F-8236-50238282D533}" type="slidenum">
              <a:rPr lang="en-US" smtClean="0"/>
              <a:t>11</a:t>
            </a:fld>
            <a:endParaRPr lang="en-US" dirty="0"/>
          </a:p>
        </p:txBody>
      </p:sp>
      <p:pic>
        <p:nvPicPr>
          <p:cNvPr id="8" name="Marcador de contenido 7">
            <a:extLst>
              <a:ext uri="{FF2B5EF4-FFF2-40B4-BE49-F238E27FC236}">
                <a16:creationId xmlns:a16="http://schemas.microsoft.com/office/drawing/2014/main" id="{F93DF609-CE5A-434B-80BA-5F67103CCBA3}"/>
              </a:ext>
            </a:extLst>
          </p:cNvPr>
          <p:cNvPicPr>
            <a:picLocks noGrp="1" noChangeAspect="1"/>
          </p:cNvPicPr>
          <p:nvPr>
            <p:ph idx="4294967295"/>
          </p:nvPr>
        </p:nvPicPr>
        <p:blipFill rotWithShape="1">
          <a:blip r:embed="rId2"/>
          <a:srcRect l="7553" t="37632" r="5440" b="22584"/>
          <a:stretch/>
        </p:blipFill>
        <p:spPr>
          <a:xfrm>
            <a:off x="199805" y="1295400"/>
            <a:ext cx="8744389" cy="2830513"/>
          </a:xfrm>
        </p:spPr>
      </p:pic>
    </p:spTree>
    <p:extLst>
      <p:ext uri="{BB962C8B-B14F-4D97-AF65-F5344CB8AC3E}">
        <p14:creationId xmlns:p14="http://schemas.microsoft.com/office/powerpoint/2010/main" val="3684741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Estadísticos</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998132"/>
                <a:ext cx="8229600" cy="3394472"/>
              </a:xfrm>
            </p:spPr>
            <p:txBody>
              <a:bodyPr>
                <a:normAutofit fontScale="85000" lnSpcReduction="20000"/>
              </a:bodyPr>
              <a:lstStyle/>
              <a:p>
                <a:pPr marL="0" lvl="0" indent="0" algn="just">
                  <a:buNone/>
                </a:pPr>
                <a:r>
                  <a:rPr dirty="0"/>
                  <a:t>De </a:t>
                </a:r>
                <a:r>
                  <a:rPr dirty="0" err="1"/>
                  <a:t>estos</a:t>
                </a:r>
                <a:r>
                  <a:rPr dirty="0"/>
                  <a:t> </a:t>
                </a:r>
                <a:r>
                  <a:rPr dirty="0" err="1"/>
                  <a:t>resultados</a:t>
                </a:r>
                <a:r>
                  <a:rPr dirty="0"/>
                  <a:t> hay </a:t>
                </a:r>
                <a:r>
                  <a:rPr dirty="0" err="1"/>
                  <a:t>varios</a:t>
                </a:r>
                <a:r>
                  <a:rPr dirty="0"/>
                  <a:t> puntos que </a:t>
                </a:r>
                <a:r>
                  <a:rPr dirty="0" err="1"/>
                  <a:t>podemos</a:t>
                </a:r>
                <a:r>
                  <a:rPr dirty="0"/>
                  <a:t> </a:t>
                </a:r>
                <a:r>
                  <a:rPr dirty="0" err="1"/>
                  <a:t>detacar</a:t>
                </a:r>
                <a:r>
                  <a:rPr lang="es-419" dirty="0"/>
                  <a:t>: </a:t>
                </a:r>
              </a:p>
              <a:p>
                <a:pPr marL="0" lvl="0" indent="0" algn="just">
                  <a:buNone/>
                </a:pPr>
                <a:endParaRPr lang="es-419" dirty="0"/>
              </a:p>
              <a:p>
                <a:pPr marL="0" lvl="0" indent="0" algn="just">
                  <a:buNone/>
                </a:pPr>
                <a:r>
                  <a:rPr dirty="0"/>
                  <a:t>La </a:t>
                </a:r>
                <a:r>
                  <a:rPr dirty="0" err="1"/>
                  <a:t>varianza</a:t>
                </a:r>
                <a:r>
                  <a:rPr dirty="0"/>
                  <a:t> de </a:t>
                </a:r>
                <a:r>
                  <a:rPr dirty="0" err="1"/>
                  <a:t>los</a:t>
                </a:r>
                <a:r>
                  <a:rPr dirty="0"/>
                  <a:t> </a:t>
                </a:r>
                <a:r>
                  <a:rPr dirty="0" err="1"/>
                  <a:t>datos</a:t>
                </a:r>
                <a:r>
                  <a:rPr dirty="0"/>
                  <a:t> es </a:t>
                </a:r>
                <a:r>
                  <a:rPr dirty="0" err="1"/>
                  <a:t>muy</a:t>
                </a:r>
                <a:r>
                  <a:rPr dirty="0"/>
                  <a:t> </a:t>
                </a:r>
                <a:r>
                  <a:rPr dirty="0" err="1"/>
                  <a:t>baja</a:t>
                </a:r>
                <a:r>
                  <a:rPr dirty="0"/>
                  <a:t> </a:t>
                </a:r>
                <a:r>
                  <a:rPr dirty="0" err="1"/>
                  <a:t>indicativo</a:t>
                </a:r>
                <a:r>
                  <a:rPr dirty="0"/>
                  <a:t> que entre </a:t>
                </a:r>
                <a:r>
                  <a:rPr dirty="0" err="1"/>
                  <a:t>los</a:t>
                </a:r>
                <a:r>
                  <a:rPr dirty="0"/>
                  <a:t> </a:t>
                </a:r>
                <a:r>
                  <a:rPr dirty="0" err="1"/>
                  <a:t>datos</a:t>
                </a:r>
                <a:r>
                  <a:rPr dirty="0"/>
                  <a:t> hay </a:t>
                </a:r>
                <a:r>
                  <a:rPr dirty="0" err="1"/>
                  <a:t>pocos</a:t>
                </a:r>
                <a:r>
                  <a:rPr dirty="0"/>
                  <a:t> </a:t>
                </a:r>
                <a:r>
                  <a:rPr dirty="0" err="1"/>
                  <a:t>valores</a:t>
                </a:r>
                <a:r>
                  <a:rPr dirty="0"/>
                  <a:t> </a:t>
                </a:r>
                <a:r>
                  <a:rPr dirty="0" err="1"/>
                  <a:t>atípicos</a:t>
                </a:r>
                <a:r>
                  <a:rPr dirty="0"/>
                  <a:t> o </a:t>
                </a:r>
                <a:r>
                  <a:rPr lang="es-419" dirty="0"/>
                  <a:t>datos </a:t>
                </a:r>
                <a:r>
                  <a:rPr dirty="0" err="1"/>
                  <a:t>muy</a:t>
                </a:r>
                <a:r>
                  <a:rPr dirty="0"/>
                  <a:t> </a:t>
                </a:r>
                <a:r>
                  <a:rPr dirty="0" err="1"/>
                  <a:t>dispersos</a:t>
                </a:r>
                <a:r>
                  <a:rPr dirty="0"/>
                  <a:t>, lo que se </a:t>
                </a:r>
                <a:r>
                  <a:rPr dirty="0" err="1"/>
                  <a:t>refleja</a:t>
                </a:r>
                <a:r>
                  <a:rPr dirty="0"/>
                  <a:t> </a:t>
                </a:r>
                <a:r>
                  <a:rPr dirty="0" err="1"/>
                  <a:t>en</a:t>
                </a:r>
                <a:r>
                  <a:rPr dirty="0"/>
                  <a:t> </a:t>
                </a:r>
                <a:r>
                  <a:rPr dirty="0" err="1"/>
                  <a:t>valores</a:t>
                </a:r>
                <a:r>
                  <a:rPr dirty="0"/>
                  <a:t> mas </a:t>
                </a:r>
                <a:r>
                  <a:rPr dirty="0" err="1"/>
                  <a:t>cercanos</a:t>
                </a:r>
                <a:r>
                  <a:rPr dirty="0"/>
                  <a:t> a la media. </a:t>
                </a:r>
                <a:r>
                  <a:rPr lang="es-419" dirty="0"/>
                  <a:t> </a:t>
                </a:r>
                <a:r>
                  <a:rPr dirty="0" err="1"/>
                  <a:t>Misma</a:t>
                </a:r>
                <a:r>
                  <a:rPr dirty="0"/>
                  <a:t> </a:t>
                </a:r>
                <a:r>
                  <a:rPr dirty="0" err="1"/>
                  <a:t>interpretación</a:t>
                </a:r>
                <a:r>
                  <a:rPr dirty="0"/>
                  <a:t> se </a:t>
                </a:r>
                <a:r>
                  <a:rPr dirty="0" err="1"/>
                  <a:t>puede</a:t>
                </a:r>
                <a:r>
                  <a:rPr dirty="0"/>
                  <a:t> extender a la </a:t>
                </a:r>
                <a:r>
                  <a:rPr dirty="0" err="1"/>
                  <a:t>desviación</a:t>
                </a:r>
                <a:r>
                  <a:rPr dirty="0"/>
                  <a:t> </a:t>
                </a:r>
                <a:r>
                  <a:rPr dirty="0" err="1"/>
                  <a:t>estándar</a:t>
                </a:r>
                <a:r>
                  <a:rPr dirty="0"/>
                  <a:t> </a:t>
                </a:r>
                <a:r>
                  <a:rPr dirty="0" err="1"/>
                  <a:t>pues</a:t>
                </a:r>
                <a:r>
                  <a:rPr dirty="0"/>
                  <a:t> es la </a:t>
                </a:r>
                <a:r>
                  <a:rPr dirty="0" err="1"/>
                  <a:t>raíz</a:t>
                </a:r>
                <a:r>
                  <a:rPr dirty="0"/>
                  <a:t> </a:t>
                </a:r>
                <a:r>
                  <a:rPr dirty="0" err="1"/>
                  <a:t>cuadrada</a:t>
                </a:r>
                <a:r>
                  <a:rPr dirty="0"/>
                  <a:t> de la </a:t>
                </a:r>
                <a:r>
                  <a:rPr dirty="0" err="1"/>
                  <a:t>varianza</a:t>
                </a:r>
                <a:r>
                  <a:rPr dirty="0"/>
                  <a:t>.</a:t>
                </a:r>
              </a:p>
              <a:p>
                <a:pPr marL="0" lvl="0" indent="0" algn="just">
                  <a:buNone/>
                </a:pPr>
                <a:endParaRPr lang="es-419" dirty="0"/>
              </a:p>
              <a:p>
                <a:pPr marL="0" lvl="0" indent="0" algn="just">
                  <a:buNone/>
                </a:pPr>
                <a:r>
                  <a:rPr dirty="0"/>
                  <a:t>Una </a:t>
                </a:r>
                <a:r>
                  <a:rPr dirty="0" err="1"/>
                  <a:t>consecuencia</a:t>
                </a:r>
                <a:r>
                  <a:rPr dirty="0"/>
                  <a:t> de la </a:t>
                </a:r>
                <a:r>
                  <a:rPr dirty="0" err="1"/>
                  <a:t>baja</a:t>
                </a:r>
                <a:r>
                  <a:rPr dirty="0"/>
                  <a:t> </a:t>
                </a:r>
                <a:r>
                  <a:rPr dirty="0" err="1"/>
                  <a:t>varianza</a:t>
                </a:r>
                <a:r>
                  <a:rPr dirty="0"/>
                  <a:t> es que la media y la </a:t>
                </a:r>
                <a:r>
                  <a:rPr dirty="0" err="1"/>
                  <a:t>mediana</a:t>
                </a:r>
                <a:r>
                  <a:rPr dirty="0"/>
                  <a:t> son </a:t>
                </a:r>
                <a:r>
                  <a:rPr dirty="0" err="1"/>
                  <a:t>valores</a:t>
                </a:r>
                <a:r>
                  <a:rPr dirty="0"/>
                  <a:t> </a:t>
                </a:r>
                <a:r>
                  <a:rPr dirty="0" err="1"/>
                  <a:t>muy</a:t>
                </a:r>
                <a:r>
                  <a:rPr dirty="0"/>
                  <a:t> </a:t>
                </a:r>
                <a:r>
                  <a:rPr dirty="0" err="1"/>
                  <a:t>cercanos</a:t>
                </a:r>
                <a:r>
                  <a:rPr dirty="0"/>
                  <a:t>. </a:t>
                </a:r>
                <a:r>
                  <a:rPr dirty="0" err="1"/>
                  <a:t>Esto</a:t>
                </a:r>
                <a:r>
                  <a:rPr dirty="0"/>
                  <a:t> es </a:t>
                </a:r>
                <a:r>
                  <a:rPr dirty="0" err="1"/>
                  <a:t>particularmente</a:t>
                </a:r>
                <a:r>
                  <a:rPr dirty="0"/>
                  <a:t> </a:t>
                </a:r>
                <a:r>
                  <a:rPr dirty="0" err="1"/>
                  <a:t>útil</a:t>
                </a:r>
                <a:r>
                  <a:rPr dirty="0"/>
                  <a:t> al </a:t>
                </a:r>
                <a:r>
                  <a:rPr dirty="0" err="1"/>
                  <a:t>analizar</a:t>
                </a:r>
                <a:r>
                  <a:rPr dirty="0"/>
                  <a:t> </a:t>
                </a:r>
                <a:r>
                  <a:rPr dirty="0" err="1"/>
                  <a:t>el</a:t>
                </a:r>
                <a:r>
                  <a:rPr dirty="0"/>
                  <a:t> valor del </a:t>
                </a:r>
                <a:r>
                  <a:rPr dirty="0">
                    <a:latin typeface="Courier"/>
                  </a:rPr>
                  <a:t>RIC</a:t>
                </a:r>
                <a:r>
                  <a:rPr dirty="0"/>
                  <a:t>, que </a:t>
                </a:r>
                <a:r>
                  <a:rPr dirty="0" err="1"/>
                  <a:t>toma</a:t>
                </a:r>
                <a:r>
                  <a:rPr dirty="0"/>
                  <a:t> </a:t>
                </a:r>
                <a:r>
                  <a:rPr dirty="0" err="1"/>
                  <a:t>como</a:t>
                </a:r>
                <a:r>
                  <a:rPr dirty="0"/>
                  <a:t> </a:t>
                </a:r>
                <a:r>
                  <a:rPr dirty="0" err="1"/>
                  <a:t>medida</a:t>
                </a:r>
                <a:r>
                  <a:rPr dirty="0"/>
                  <a:t> central la </a:t>
                </a:r>
                <a:r>
                  <a:rPr dirty="0" err="1"/>
                  <a:t>mediana</a:t>
                </a:r>
                <a:r>
                  <a:rPr dirty="0"/>
                  <a:t> de </a:t>
                </a:r>
                <a:r>
                  <a:rPr dirty="0" err="1"/>
                  <a:t>los</a:t>
                </a:r>
                <a:r>
                  <a:rPr dirty="0"/>
                  <a:t> </a:t>
                </a:r>
                <a:r>
                  <a:rPr dirty="0" err="1"/>
                  <a:t>datos</a:t>
                </a:r>
                <a:r>
                  <a:rPr dirty="0"/>
                  <a:t>. Es </a:t>
                </a:r>
                <a:r>
                  <a:rPr dirty="0" err="1"/>
                  <a:t>decir</a:t>
                </a:r>
                <a:r>
                  <a:rPr dirty="0"/>
                  <a:t>, </a:t>
                </a:r>
                <a:r>
                  <a:rPr dirty="0" err="1"/>
                  <a:t>nos</a:t>
                </a:r>
                <a:r>
                  <a:rPr dirty="0"/>
                  <a:t> indica </a:t>
                </a:r>
                <a:r>
                  <a:rPr dirty="0" err="1"/>
                  <a:t>donde</a:t>
                </a:r>
                <a:r>
                  <a:rPr dirty="0"/>
                  <a:t> se </a:t>
                </a:r>
                <a:r>
                  <a:rPr dirty="0" err="1"/>
                  <a:t>encuentra</a:t>
                </a:r>
                <a:r>
                  <a:rPr dirty="0"/>
                  <a:t> </a:t>
                </a:r>
                <a:r>
                  <a:rPr dirty="0" err="1"/>
                  <a:t>el</a:t>
                </a:r>
                <a:r>
                  <a:rPr dirty="0"/>
                  <a:t> </a:t>
                </a:r>
                <a14:m>
                  <m:oMath xmlns:m="http://schemas.openxmlformats.org/officeDocument/2006/math">
                    <m:r>
                      <a:rPr>
                        <a:latin typeface="Cambria Math" panose="02040503050406030204" pitchFamily="18" charset="0"/>
                      </a:rPr>
                      <m:t>50</m:t>
                    </m:r>
                    <m:r>
                      <a:rPr>
                        <a:latin typeface="Cambria Math" panose="02040503050406030204" pitchFamily="18" charset="0"/>
                      </a:rPr>
                      <m:t>%</m:t>
                    </m:r>
                  </m:oMath>
                </a14:m>
                <a:r>
                  <a:rPr dirty="0"/>
                  <a:t> de </a:t>
                </a:r>
                <a:r>
                  <a:rPr dirty="0" err="1"/>
                  <a:t>los</a:t>
                </a:r>
                <a:r>
                  <a:rPr dirty="0"/>
                  <a:t> </a:t>
                </a:r>
                <a:r>
                  <a:rPr dirty="0" err="1"/>
                  <a:t>datos</a:t>
                </a:r>
                <a:r>
                  <a:rPr dirty="0"/>
                  <a:t>, </a:t>
                </a:r>
                <a:r>
                  <a:rPr dirty="0" err="1"/>
                  <a:t>cuánto</a:t>
                </a:r>
                <a:r>
                  <a:rPr dirty="0"/>
                  <a:t> mas bajo es </a:t>
                </a:r>
                <a:r>
                  <a:rPr dirty="0" err="1"/>
                  <a:t>el</a:t>
                </a:r>
                <a:r>
                  <a:rPr dirty="0"/>
                  <a:t> valor del </a:t>
                </a:r>
                <a:r>
                  <a:rPr dirty="0">
                    <a:latin typeface="Courier"/>
                  </a:rPr>
                  <a:t>RIC</a:t>
                </a:r>
                <a:r>
                  <a:rPr dirty="0"/>
                  <a:t> </a:t>
                </a:r>
                <a:r>
                  <a:rPr dirty="0" err="1"/>
                  <a:t>menos</a:t>
                </a:r>
                <a:r>
                  <a:rPr dirty="0"/>
                  <a:t> </a:t>
                </a:r>
                <a:r>
                  <a:rPr dirty="0" err="1"/>
                  <a:t>dispersos</a:t>
                </a:r>
                <a:r>
                  <a:rPr dirty="0"/>
                  <a:t> </a:t>
                </a:r>
                <a:r>
                  <a:rPr dirty="0" err="1"/>
                  <a:t>están</a:t>
                </a:r>
                <a:r>
                  <a:rPr dirty="0"/>
                  <a:t> </a:t>
                </a:r>
                <a:r>
                  <a:rPr dirty="0" err="1"/>
                  <a:t>los</a:t>
                </a:r>
                <a:r>
                  <a:rPr dirty="0"/>
                  <a:t> </a:t>
                </a:r>
                <a:r>
                  <a:rPr dirty="0" err="1"/>
                  <a:t>datos</a:t>
                </a:r>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998132"/>
                <a:ext cx="8229600" cy="3394472"/>
              </a:xfrm>
              <a:blipFill>
                <a:blip r:embed="rId2"/>
                <a:stretch>
                  <a:fillRect l="-741" t="-2693" r="-7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443" y="43513"/>
            <a:ext cx="6033501" cy="857250"/>
          </a:xfrm>
        </p:spPr>
        <p:txBody>
          <a:bodyPr>
            <a:noAutofit/>
          </a:bodyPr>
          <a:lstStyle/>
          <a:p>
            <a:pPr marL="0" lvl="0" indent="0">
              <a:buNone/>
            </a:pPr>
            <a:r>
              <a:rPr sz="2800" dirty="0" err="1"/>
              <a:t>Diagramas</a:t>
            </a:r>
            <a:r>
              <a:rPr sz="2800" dirty="0"/>
              <a:t> e </a:t>
            </a:r>
            <a:r>
              <a:rPr sz="2800" dirty="0" err="1"/>
              <a:t>histograma</a:t>
            </a:r>
            <a:r>
              <a:rPr sz="2800" dirty="0"/>
              <a:t> de </a:t>
            </a:r>
            <a:r>
              <a:rPr sz="2800" dirty="0" err="1"/>
              <a:t>los</a:t>
            </a:r>
            <a:r>
              <a:rPr sz="2800" dirty="0"/>
              <a:t> </a:t>
            </a:r>
            <a:r>
              <a:rPr sz="2800" dirty="0" err="1"/>
              <a:t>datos</a:t>
            </a:r>
            <a:r>
              <a:rPr sz="2800" dirty="0"/>
              <a:t> </a:t>
            </a:r>
            <a:r>
              <a:rPr sz="2800" dirty="0" err="1"/>
              <a:t>por</a:t>
            </a:r>
            <a:r>
              <a:rPr sz="2800" dirty="0"/>
              <a:t> </a:t>
            </a:r>
            <a:r>
              <a:rPr sz="2800" dirty="0" err="1"/>
              <a:t>cada</a:t>
            </a:r>
            <a:r>
              <a:rPr sz="2800" dirty="0"/>
              <a:t> variable</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13</a:t>
            </a:fld>
            <a:endParaRPr lang="en-US" dirty="0"/>
          </a:p>
        </p:txBody>
      </p:sp>
      <p:pic>
        <p:nvPicPr>
          <p:cNvPr id="10" name="Marcador de contenido 9">
            <a:extLst>
              <a:ext uri="{FF2B5EF4-FFF2-40B4-BE49-F238E27FC236}">
                <a16:creationId xmlns:a16="http://schemas.microsoft.com/office/drawing/2014/main" id="{116AED28-0D60-4717-855C-AB69015E06F4}"/>
              </a:ext>
            </a:extLst>
          </p:cNvPr>
          <p:cNvPicPr>
            <a:picLocks noGrp="1" noChangeAspect="1"/>
          </p:cNvPicPr>
          <p:nvPr>
            <p:ph idx="4294967295"/>
          </p:nvPr>
        </p:nvPicPr>
        <p:blipFill rotWithShape="1">
          <a:blip r:embed="rId2"/>
          <a:srcRect l="-1" r="-422" b="49838"/>
          <a:stretch/>
        </p:blipFill>
        <p:spPr>
          <a:xfrm>
            <a:off x="135305" y="1033463"/>
            <a:ext cx="4372889" cy="3601101"/>
          </a:xfrm>
        </p:spPr>
      </p:pic>
      <p:cxnSp>
        <p:nvCxnSpPr>
          <p:cNvPr id="19" name="Conector recto 18">
            <a:extLst>
              <a:ext uri="{FF2B5EF4-FFF2-40B4-BE49-F238E27FC236}">
                <a16:creationId xmlns:a16="http://schemas.microsoft.com/office/drawing/2014/main" id="{640B358C-3215-4C28-97FA-43E8B43712CC}"/>
              </a:ext>
            </a:extLst>
          </p:cNvPr>
          <p:cNvCxnSpPr>
            <a:cxnSpLocks/>
          </p:cNvCxnSpPr>
          <p:nvPr/>
        </p:nvCxnSpPr>
        <p:spPr>
          <a:xfrm>
            <a:off x="4534198" y="1033463"/>
            <a:ext cx="0" cy="3733800"/>
          </a:xfrm>
          <a:prstGeom prst="line">
            <a:avLst/>
          </a:prstGeom>
        </p:spPr>
        <p:style>
          <a:lnRef idx="2">
            <a:schemeClr val="accent3"/>
          </a:lnRef>
          <a:fillRef idx="0">
            <a:schemeClr val="accent3"/>
          </a:fillRef>
          <a:effectRef idx="1">
            <a:schemeClr val="accent3"/>
          </a:effectRef>
          <a:fontRef idx="minor">
            <a:schemeClr val="tx1"/>
          </a:fontRef>
        </p:style>
      </p:cxnSp>
      <p:pic>
        <p:nvPicPr>
          <p:cNvPr id="21" name="Imagen 20">
            <a:extLst>
              <a:ext uri="{FF2B5EF4-FFF2-40B4-BE49-F238E27FC236}">
                <a16:creationId xmlns:a16="http://schemas.microsoft.com/office/drawing/2014/main" id="{F050FE4F-8C76-45D4-8E3A-0223E0AE2943}"/>
              </a:ext>
            </a:extLst>
          </p:cNvPr>
          <p:cNvPicPr>
            <a:picLocks noChangeAspect="1"/>
          </p:cNvPicPr>
          <p:nvPr/>
        </p:nvPicPr>
        <p:blipFill rotWithShape="1">
          <a:blip r:embed="rId3"/>
          <a:srcRect t="50000"/>
          <a:stretch/>
        </p:blipFill>
        <p:spPr>
          <a:xfrm>
            <a:off x="4625890" y="1033463"/>
            <a:ext cx="4366807" cy="3601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588" y="44612"/>
            <a:ext cx="6574824" cy="857250"/>
          </a:xfrm>
        </p:spPr>
        <p:txBody>
          <a:bodyPr>
            <a:noAutofit/>
          </a:bodyPr>
          <a:lstStyle/>
          <a:p>
            <a:pPr marL="0" lvl="0" indent="0">
              <a:buNone/>
            </a:pPr>
            <a:r>
              <a:rPr sz="2800" dirty="0" err="1"/>
              <a:t>Diagramas</a:t>
            </a:r>
            <a:r>
              <a:rPr sz="2800" dirty="0"/>
              <a:t> e </a:t>
            </a:r>
            <a:r>
              <a:rPr sz="2800" dirty="0" err="1"/>
              <a:t>histograma</a:t>
            </a:r>
            <a:r>
              <a:rPr sz="2800" dirty="0"/>
              <a:t> de </a:t>
            </a:r>
            <a:r>
              <a:rPr sz="2800" dirty="0" err="1"/>
              <a:t>los</a:t>
            </a:r>
            <a:r>
              <a:rPr sz="2800" dirty="0"/>
              <a:t> </a:t>
            </a:r>
            <a:r>
              <a:rPr sz="2800" dirty="0" err="1"/>
              <a:t>datos</a:t>
            </a:r>
            <a:r>
              <a:rPr sz="2800" dirty="0"/>
              <a:t> </a:t>
            </a:r>
            <a:r>
              <a:rPr sz="2800" dirty="0" err="1"/>
              <a:t>por</a:t>
            </a:r>
            <a:r>
              <a:rPr sz="2800" dirty="0"/>
              <a:t> </a:t>
            </a:r>
            <a:r>
              <a:rPr sz="2800" dirty="0" err="1"/>
              <a:t>cada</a:t>
            </a:r>
            <a:r>
              <a:rPr sz="2800" dirty="0"/>
              <a:t> variable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284" y="1298301"/>
                <a:ext cx="8697432" cy="3382642"/>
              </a:xfrm>
            </p:spPr>
            <p:txBody>
              <a:bodyPr>
                <a:normAutofit fontScale="92500" lnSpcReduction="10000"/>
              </a:bodyPr>
              <a:lstStyle/>
              <a:p>
                <a:pPr marL="0" lvl="0" indent="0" algn="just">
                  <a:buNone/>
                </a:pPr>
                <a:r>
                  <a:rPr lang="es-419" dirty="0"/>
                  <a:t>P</a:t>
                </a:r>
                <a:r>
                  <a:rPr dirty="0" err="1"/>
                  <a:t>ara</a:t>
                </a:r>
                <a:r>
                  <a:rPr dirty="0"/>
                  <a:t> la variable </a:t>
                </a:r>
                <a:r>
                  <a:rPr dirty="0">
                    <a:latin typeface="Courier"/>
                  </a:rPr>
                  <a:t>X1</a:t>
                </a:r>
                <a:r>
                  <a:rPr dirty="0"/>
                  <a:t>, </a:t>
                </a:r>
                <a:r>
                  <a:rPr lang="es-419" dirty="0"/>
                  <a:t>podemos ver </a:t>
                </a:r>
                <a:r>
                  <a:rPr dirty="0"/>
                  <a:t>que </a:t>
                </a:r>
                <a:r>
                  <a:rPr dirty="0" err="1"/>
                  <a:t>los</a:t>
                </a:r>
                <a:r>
                  <a:rPr dirty="0"/>
                  <a:t> </a:t>
                </a:r>
                <a:r>
                  <a:rPr dirty="0" err="1"/>
                  <a:t>valores</a:t>
                </a:r>
                <a:r>
                  <a:rPr dirty="0"/>
                  <a:t> </a:t>
                </a:r>
                <a:r>
                  <a:rPr dirty="0" err="1"/>
                  <a:t>máximos</a:t>
                </a:r>
                <a:r>
                  <a:rPr dirty="0"/>
                  <a:t> de </a:t>
                </a:r>
                <a:r>
                  <a:rPr dirty="0" err="1"/>
                  <a:t>los</a:t>
                </a:r>
                <a:r>
                  <a:rPr dirty="0"/>
                  <a:t> </a:t>
                </a:r>
                <a:r>
                  <a:rPr dirty="0" err="1"/>
                  <a:t>datos</a:t>
                </a:r>
                <a:r>
                  <a:rPr dirty="0"/>
                  <a:t> se </a:t>
                </a:r>
                <a:r>
                  <a:rPr dirty="0" err="1"/>
                  <a:t>obtienen</a:t>
                </a:r>
                <a:r>
                  <a:rPr dirty="0"/>
                  <a:t> </a:t>
                </a:r>
                <a:r>
                  <a:rPr dirty="0" err="1"/>
                  <a:t>luego</a:t>
                </a:r>
                <a:r>
                  <a:rPr dirty="0"/>
                  <a:t> de la media, </a:t>
                </a:r>
                <a:r>
                  <a:rPr dirty="0" err="1"/>
                  <a:t>pero</a:t>
                </a:r>
                <a:r>
                  <a:rPr dirty="0"/>
                  <a:t> </a:t>
                </a:r>
                <a:r>
                  <a:rPr dirty="0" err="1"/>
                  <a:t>el</a:t>
                </a:r>
                <a:r>
                  <a:rPr dirty="0"/>
                  <a:t> mayor </a:t>
                </a:r>
                <a:r>
                  <a:rPr dirty="0" err="1"/>
                  <a:t>volumen</a:t>
                </a:r>
                <a:r>
                  <a:rPr dirty="0"/>
                  <a:t> de </a:t>
                </a:r>
                <a:r>
                  <a:rPr dirty="0" err="1"/>
                  <a:t>ellos</a:t>
                </a:r>
                <a:r>
                  <a:rPr dirty="0"/>
                  <a:t> se </a:t>
                </a:r>
                <a:r>
                  <a:rPr dirty="0" err="1"/>
                  <a:t>encuentra</a:t>
                </a:r>
                <a:r>
                  <a:rPr dirty="0"/>
                  <a:t> antes </a:t>
                </a:r>
                <a:r>
                  <a:rPr dirty="0" err="1"/>
                  <a:t>como</a:t>
                </a:r>
                <a:r>
                  <a:rPr dirty="0"/>
                  <a:t> bien se </a:t>
                </a:r>
                <a:r>
                  <a:rPr dirty="0" err="1"/>
                  <a:t>observa</a:t>
                </a:r>
                <a:r>
                  <a:rPr dirty="0"/>
                  <a:t> </a:t>
                </a:r>
                <a:r>
                  <a:rPr dirty="0" err="1"/>
                  <a:t>en</a:t>
                </a:r>
                <a:r>
                  <a:rPr dirty="0"/>
                  <a:t> </a:t>
                </a:r>
                <a:r>
                  <a:rPr dirty="0" err="1"/>
                  <a:t>el</a:t>
                </a:r>
                <a:r>
                  <a:rPr dirty="0"/>
                  <a:t> </a:t>
                </a:r>
                <a:r>
                  <a:rPr dirty="0" err="1"/>
                  <a:t>diagrama</a:t>
                </a:r>
                <a:r>
                  <a:rPr dirty="0"/>
                  <a:t> de </a:t>
                </a:r>
                <a:r>
                  <a:rPr dirty="0" err="1"/>
                  <a:t>caja</a:t>
                </a:r>
                <a:r>
                  <a:rPr dirty="0"/>
                  <a:t> que </a:t>
                </a:r>
                <a:r>
                  <a:rPr dirty="0" err="1"/>
                  <a:t>permite</a:t>
                </a:r>
                <a:r>
                  <a:rPr dirty="0"/>
                  <a:t> </a:t>
                </a:r>
                <a:r>
                  <a:rPr dirty="0" err="1"/>
                  <a:t>confirmar</a:t>
                </a:r>
                <a:r>
                  <a:rPr dirty="0"/>
                  <a:t>, </a:t>
                </a:r>
                <a:r>
                  <a:rPr dirty="0" err="1"/>
                  <a:t>además</a:t>
                </a:r>
                <a:r>
                  <a:rPr dirty="0"/>
                  <a:t>, la </a:t>
                </a:r>
                <a:r>
                  <a:rPr dirty="0" err="1"/>
                  <a:t>ausencia</a:t>
                </a:r>
                <a:r>
                  <a:rPr dirty="0"/>
                  <a:t> de </a:t>
                </a:r>
                <a:r>
                  <a:rPr dirty="0" err="1"/>
                  <a:t>datos</a:t>
                </a:r>
                <a:r>
                  <a:rPr dirty="0"/>
                  <a:t> </a:t>
                </a:r>
                <a:r>
                  <a:rPr dirty="0" err="1"/>
                  <a:t>atípicos</a:t>
                </a:r>
                <a:r>
                  <a:rPr dirty="0"/>
                  <a:t>. </a:t>
                </a:r>
                <a:endParaRPr lang="es-419" dirty="0"/>
              </a:p>
              <a:p>
                <a:pPr marL="0" lvl="0" indent="0" algn="just">
                  <a:buNone/>
                </a:pPr>
                <a:endParaRPr lang="es-419" dirty="0"/>
              </a:p>
              <a:p>
                <a:pPr marL="0" lvl="0" indent="0" algn="just">
                  <a:buNone/>
                </a:pPr>
                <a:r>
                  <a:rPr dirty="0"/>
                  <a:t>Para la variable </a:t>
                </a:r>
                <a:r>
                  <a:rPr dirty="0">
                    <a:latin typeface="Courier"/>
                  </a:rPr>
                  <a:t>X2</a:t>
                </a:r>
                <a:r>
                  <a:rPr dirty="0"/>
                  <a:t>, se </a:t>
                </a:r>
                <a:r>
                  <a:rPr dirty="0" err="1"/>
                  <a:t>puede</a:t>
                </a:r>
                <a:r>
                  <a:rPr dirty="0"/>
                  <a:t> </a:t>
                </a:r>
                <a:r>
                  <a:rPr dirty="0" err="1"/>
                  <a:t>comprobar</a:t>
                </a:r>
                <a:r>
                  <a:rPr dirty="0"/>
                  <a:t> que</a:t>
                </a:r>
                <a:r>
                  <a:rPr lang="es-419" dirty="0"/>
                  <a:t> hay</a:t>
                </a:r>
                <a:r>
                  <a:rPr dirty="0"/>
                  <a:t> </a:t>
                </a:r>
                <a:r>
                  <a:rPr dirty="0" err="1"/>
                  <a:t>simetría</a:t>
                </a:r>
                <a:r>
                  <a:rPr dirty="0"/>
                  <a:t> de </a:t>
                </a:r>
                <a:r>
                  <a:rPr dirty="0" err="1"/>
                  <a:t>los</a:t>
                </a:r>
                <a:r>
                  <a:rPr dirty="0"/>
                  <a:t> </a:t>
                </a:r>
                <a:r>
                  <a:rPr dirty="0" err="1"/>
                  <a:t>datos</a:t>
                </a:r>
                <a:r>
                  <a:rPr dirty="0"/>
                  <a:t> que se </a:t>
                </a:r>
                <a:r>
                  <a:rPr lang="es-419" dirty="0"/>
                  <a:t>podía apreciar en </a:t>
                </a:r>
                <a:r>
                  <a:rPr dirty="0"/>
                  <a:t>la </a:t>
                </a:r>
                <a:r>
                  <a:rPr dirty="0" err="1"/>
                  <a:t>tabla</a:t>
                </a:r>
                <a:r>
                  <a:rPr lang="es-419" dirty="0"/>
                  <a:t> de estadísticos. Simetría,</a:t>
                </a:r>
                <a:r>
                  <a:rPr dirty="0"/>
                  <a:t> p</a:t>
                </a:r>
                <a:r>
                  <a:rPr lang="es-419" dirty="0"/>
                  <a:t>articular, </a:t>
                </a:r>
                <a:r>
                  <a:rPr dirty="0" err="1"/>
                  <a:t>respecto</a:t>
                </a:r>
                <a:r>
                  <a:rPr dirty="0"/>
                  <a:t> al valor </a:t>
                </a:r>
                <a14:m>
                  <m:oMath xmlns:m="http://schemas.openxmlformats.org/officeDocument/2006/math">
                    <m:r>
                      <a:rPr>
                        <a:latin typeface="Cambria Math" panose="02040503050406030204" pitchFamily="18" charset="0"/>
                      </a:rPr>
                      <m:t>0.15</m:t>
                    </m:r>
                  </m:oMath>
                </a14:m>
                <a:r>
                  <a:rPr dirty="0"/>
                  <a:t> que coincide a </a:t>
                </a:r>
                <a:r>
                  <a:rPr dirty="0" err="1"/>
                  <a:t>su</a:t>
                </a:r>
                <a:r>
                  <a:rPr dirty="0"/>
                  <a:t> </a:t>
                </a:r>
                <a:r>
                  <a:rPr dirty="0" err="1"/>
                  <a:t>vez</a:t>
                </a:r>
                <a:r>
                  <a:rPr dirty="0"/>
                  <a:t> con la media de </a:t>
                </a:r>
                <a:r>
                  <a:rPr dirty="0" err="1"/>
                  <a:t>los</a:t>
                </a:r>
                <a:r>
                  <a:rPr dirty="0"/>
                  <a:t> </a:t>
                </a:r>
                <a:r>
                  <a:rPr dirty="0" err="1"/>
                  <a:t>datos</a:t>
                </a:r>
                <a:r>
                  <a:rPr dirty="0"/>
                  <a:t>. </a:t>
                </a:r>
                <a:endParaRPr lang="es-419" dirty="0"/>
              </a:p>
              <a:p>
                <a:pPr marL="0" lvl="0" indent="0" algn="just">
                  <a:buNone/>
                </a:pPr>
                <a:endParaRPr lang="es-419" dirty="0"/>
              </a:p>
              <a:p>
                <a:pPr marL="0" lvl="0" indent="0" algn="just">
                  <a:buNone/>
                </a:pPr>
                <a:r>
                  <a:rPr dirty="0"/>
                  <a:t>El </a:t>
                </a:r>
                <a:r>
                  <a:rPr dirty="0" err="1"/>
                  <a:t>diagrama</a:t>
                </a:r>
                <a:r>
                  <a:rPr dirty="0"/>
                  <a:t> de </a:t>
                </a:r>
                <a:r>
                  <a:rPr dirty="0" err="1"/>
                  <a:t>caja</a:t>
                </a:r>
                <a:r>
                  <a:rPr dirty="0"/>
                  <a:t> </a:t>
                </a:r>
                <a:r>
                  <a:rPr dirty="0" err="1"/>
                  <a:t>permite</a:t>
                </a:r>
                <a:r>
                  <a:rPr dirty="0"/>
                  <a:t> </a:t>
                </a:r>
                <a:r>
                  <a:rPr dirty="0" err="1"/>
                  <a:t>confirmar</a:t>
                </a:r>
                <a:r>
                  <a:rPr dirty="0"/>
                  <a:t> la </a:t>
                </a:r>
                <a:r>
                  <a:rPr dirty="0" err="1"/>
                  <a:t>ausencia</a:t>
                </a:r>
                <a:r>
                  <a:rPr dirty="0"/>
                  <a:t> de </a:t>
                </a:r>
                <a:r>
                  <a:rPr dirty="0" err="1"/>
                  <a:t>los</a:t>
                </a:r>
                <a:r>
                  <a:rPr dirty="0"/>
                  <a:t> </a:t>
                </a:r>
                <a:r>
                  <a:rPr dirty="0" err="1"/>
                  <a:t>valores</a:t>
                </a:r>
                <a:r>
                  <a:rPr dirty="0"/>
                  <a:t> </a:t>
                </a:r>
                <a:r>
                  <a:rPr dirty="0" err="1"/>
                  <a:t>atípicos</a:t>
                </a:r>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284" y="1298301"/>
                <a:ext cx="8697432" cy="3382642"/>
              </a:xfrm>
              <a:blipFill>
                <a:blip r:embed="rId2"/>
                <a:stretch>
                  <a:fillRect l="-912" t="-2342" r="-982" b="-342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14</a:t>
            </a:fld>
            <a:endParaRPr lang="en-US" dirty="0"/>
          </a:p>
        </p:txBody>
      </p:sp>
    </p:spTree>
    <p:extLst>
      <p:ext uri="{BB962C8B-B14F-4D97-AF65-F5344CB8AC3E}">
        <p14:creationId xmlns:p14="http://schemas.microsoft.com/office/powerpoint/2010/main" val="365687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8865" y="793"/>
            <a:ext cx="6634569" cy="857250"/>
          </a:xfrm>
        </p:spPr>
        <p:txBody>
          <a:bodyPr>
            <a:normAutofit fontScale="90000"/>
          </a:bodyPr>
          <a:lstStyle/>
          <a:p>
            <a:pPr marL="0" lvl="0" indent="0">
              <a:buNone/>
            </a:pPr>
            <a:r>
              <a:rPr dirty="0" err="1"/>
              <a:t>Diagramas</a:t>
            </a:r>
            <a:r>
              <a:rPr dirty="0"/>
              <a:t> e </a:t>
            </a:r>
            <a:r>
              <a:rPr dirty="0" err="1"/>
              <a:t>histograma</a:t>
            </a:r>
            <a:r>
              <a:rPr dirty="0"/>
              <a:t> de </a:t>
            </a:r>
            <a:r>
              <a:rPr dirty="0" err="1"/>
              <a:t>los</a:t>
            </a:r>
            <a:r>
              <a:rPr dirty="0"/>
              <a:t> </a:t>
            </a:r>
            <a:r>
              <a:rPr dirty="0" err="1"/>
              <a:t>datos</a:t>
            </a:r>
            <a:r>
              <a:rPr dirty="0"/>
              <a:t> </a:t>
            </a:r>
            <a:r>
              <a:rPr dirty="0" err="1"/>
              <a:t>por</a:t>
            </a:r>
            <a:r>
              <a:rPr dirty="0"/>
              <a:t> </a:t>
            </a:r>
            <a:r>
              <a:rPr dirty="0" err="1"/>
              <a:t>cada</a:t>
            </a:r>
            <a:r>
              <a:rPr dirty="0"/>
              <a:t> variable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0" lvl="0" indent="0" algn="just">
                  <a:lnSpc>
                    <a:spcPct val="120000"/>
                  </a:lnSpc>
                  <a:buNone/>
                </a:pPr>
                <a:r>
                  <a:rPr dirty="0"/>
                  <a:t>Por </a:t>
                </a:r>
                <a:r>
                  <a:rPr dirty="0" err="1"/>
                  <a:t>su</a:t>
                </a:r>
                <a:r>
                  <a:rPr dirty="0"/>
                  <a:t> </a:t>
                </a:r>
                <a:r>
                  <a:rPr dirty="0" err="1"/>
                  <a:t>parte</a:t>
                </a:r>
                <a:r>
                  <a:rPr dirty="0"/>
                  <a:t>, para la variable </a:t>
                </a:r>
                <a:r>
                  <a:rPr dirty="0">
                    <a:latin typeface="Courier"/>
                  </a:rPr>
                  <a:t>X3</a:t>
                </a:r>
                <a:r>
                  <a:rPr dirty="0"/>
                  <a:t> y </a:t>
                </a:r>
                <a:r>
                  <a:rPr dirty="0">
                    <a:latin typeface="Courier"/>
                  </a:rPr>
                  <a:t>X4</a:t>
                </a:r>
                <a:r>
                  <a:rPr lang="es-419" dirty="0"/>
                  <a:t>. V</a:t>
                </a:r>
                <a:r>
                  <a:rPr dirty="0" err="1"/>
                  <a:t>emos</a:t>
                </a:r>
                <a:r>
                  <a:rPr dirty="0"/>
                  <a:t> que </a:t>
                </a:r>
                <a:r>
                  <a:rPr dirty="0" err="1"/>
                  <a:t>en</a:t>
                </a:r>
                <a:r>
                  <a:rPr dirty="0"/>
                  <a:t> general, ambos </a:t>
                </a:r>
                <a:r>
                  <a:rPr dirty="0" err="1"/>
                  <a:t>diagramas</a:t>
                </a:r>
                <a:r>
                  <a:rPr dirty="0"/>
                  <a:t> de </a:t>
                </a:r>
                <a:r>
                  <a:rPr dirty="0" err="1"/>
                  <a:t>caja</a:t>
                </a:r>
                <a:r>
                  <a:rPr dirty="0"/>
                  <a:t> son </a:t>
                </a:r>
                <a:r>
                  <a:rPr dirty="0" err="1"/>
                  <a:t>bastante</a:t>
                </a:r>
                <a:r>
                  <a:rPr dirty="0"/>
                  <a:t> </a:t>
                </a:r>
                <a:r>
                  <a:rPr dirty="0" err="1"/>
                  <a:t>parecidos</a:t>
                </a:r>
                <a:r>
                  <a:rPr dirty="0"/>
                  <a:t>, con la </a:t>
                </a:r>
                <a:r>
                  <a:rPr dirty="0" err="1"/>
                  <a:t>única</a:t>
                </a:r>
                <a:r>
                  <a:rPr dirty="0"/>
                  <a:t> </a:t>
                </a:r>
                <a:r>
                  <a:rPr dirty="0" err="1"/>
                  <a:t>diferencia</a:t>
                </a:r>
                <a:r>
                  <a:rPr dirty="0"/>
                  <a:t> </a:t>
                </a:r>
                <a:r>
                  <a:rPr dirty="0" err="1"/>
                  <a:t>siendo</a:t>
                </a:r>
                <a:r>
                  <a:rPr dirty="0"/>
                  <a:t> que </a:t>
                </a:r>
                <a:r>
                  <a:rPr dirty="0" err="1"/>
                  <a:t>el</a:t>
                </a:r>
                <a:r>
                  <a:rPr dirty="0"/>
                  <a:t> de triples </a:t>
                </a:r>
                <a:r>
                  <a:rPr dirty="0" err="1"/>
                  <a:t>está</a:t>
                </a:r>
                <a:r>
                  <a:rPr dirty="0"/>
                  <a:t>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03</m:t>
                    </m:r>
                  </m:oMath>
                </a14:m>
                <a:r>
                  <a:rPr dirty="0"/>
                  <a:t> puntos corrido </a:t>
                </a:r>
                <a:r>
                  <a:rPr dirty="0" err="1"/>
                  <a:t>hacia</a:t>
                </a:r>
                <a:r>
                  <a:rPr dirty="0"/>
                  <a:t> </a:t>
                </a:r>
                <a:r>
                  <a:rPr dirty="0" err="1"/>
                  <a:t>arriba</a:t>
                </a:r>
                <a:r>
                  <a:rPr dirty="0"/>
                  <a:t> y </a:t>
                </a:r>
                <a:r>
                  <a:rPr dirty="0" err="1"/>
                  <a:t>los</a:t>
                </a:r>
                <a:r>
                  <a:rPr dirty="0"/>
                  <a:t> </a:t>
                </a:r>
                <a:r>
                  <a:rPr dirty="0" err="1"/>
                  <a:t>datos</a:t>
                </a:r>
                <a:r>
                  <a:rPr dirty="0"/>
                  <a:t> </a:t>
                </a:r>
                <a:r>
                  <a:rPr dirty="0" err="1"/>
                  <a:t>desde</a:t>
                </a:r>
                <a:r>
                  <a:rPr dirty="0"/>
                  <a:t> </a:t>
                </a:r>
                <a:r>
                  <a:rPr dirty="0" err="1"/>
                  <a:t>el</a:t>
                </a:r>
                <a:r>
                  <a:rPr dirty="0"/>
                  <a:t> primer </a:t>
                </a:r>
                <a:r>
                  <a:rPr dirty="0" err="1"/>
                  <a:t>cuartil</a:t>
                </a:r>
                <a:r>
                  <a:rPr dirty="0"/>
                  <a:t> hasta la </a:t>
                </a:r>
                <a:r>
                  <a:rPr dirty="0" err="1"/>
                  <a:t>mediana</a:t>
                </a:r>
                <a:r>
                  <a:rPr dirty="0"/>
                  <a:t> </a:t>
                </a:r>
                <a:r>
                  <a:rPr dirty="0" err="1"/>
                  <a:t>están</a:t>
                </a:r>
                <a:r>
                  <a:rPr dirty="0"/>
                  <a:t> </a:t>
                </a:r>
                <a:r>
                  <a:rPr dirty="0" err="1"/>
                  <a:t>muchos</a:t>
                </a:r>
                <a:r>
                  <a:rPr dirty="0"/>
                  <a:t> </a:t>
                </a:r>
                <a:r>
                  <a:rPr dirty="0" err="1"/>
                  <a:t>más</a:t>
                </a:r>
                <a:r>
                  <a:rPr dirty="0"/>
                  <a:t> </a:t>
                </a:r>
                <a:r>
                  <a:rPr dirty="0" err="1"/>
                  <a:t>dispersos</a:t>
                </a:r>
                <a:r>
                  <a:rPr dirty="0"/>
                  <a:t>. </a:t>
                </a:r>
                <a:endParaRPr lang="es-419" dirty="0"/>
              </a:p>
              <a:p>
                <a:pPr marL="0" lvl="0" indent="0" algn="just">
                  <a:lnSpc>
                    <a:spcPct val="120000"/>
                  </a:lnSpc>
                  <a:buNone/>
                </a:pPr>
                <a:endParaRPr lang="es-419" dirty="0"/>
              </a:p>
              <a:p>
                <a:pPr marL="0" lvl="0" indent="0" algn="just">
                  <a:lnSpc>
                    <a:spcPct val="120000"/>
                  </a:lnSpc>
                  <a:buNone/>
                </a:pPr>
                <a:r>
                  <a:rPr dirty="0" err="1"/>
                  <a:t>Otra</a:t>
                </a:r>
                <a:r>
                  <a:rPr dirty="0"/>
                  <a:t> </a:t>
                </a:r>
                <a:r>
                  <a:rPr dirty="0" err="1"/>
                  <a:t>diferencia</a:t>
                </a:r>
                <a:r>
                  <a:rPr dirty="0"/>
                  <a:t> es que </a:t>
                </a:r>
                <a:r>
                  <a:rPr dirty="0" err="1"/>
                  <a:t>el</a:t>
                </a:r>
                <a:r>
                  <a:rPr dirty="0"/>
                  <a:t> </a:t>
                </a:r>
                <a:r>
                  <a:rPr dirty="0" err="1"/>
                  <a:t>diagrama</a:t>
                </a:r>
                <a:r>
                  <a:rPr dirty="0"/>
                  <a:t> de </a:t>
                </a:r>
                <a:r>
                  <a:rPr dirty="0" err="1"/>
                  <a:t>cajas</a:t>
                </a:r>
                <a:r>
                  <a:rPr dirty="0"/>
                  <a:t> para </a:t>
                </a:r>
                <a:r>
                  <a:rPr dirty="0" err="1"/>
                  <a:t>los</a:t>
                </a:r>
                <a:r>
                  <a:rPr dirty="0"/>
                  <a:t> triples no </a:t>
                </a:r>
                <a:r>
                  <a:rPr dirty="0" err="1"/>
                  <a:t>cuenta</a:t>
                </a:r>
                <a:r>
                  <a:rPr dirty="0"/>
                  <a:t> con </a:t>
                </a:r>
                <a:r>
                  <a:rPr dirty="0" err="1"/>
                  <a:t>datos</a:t>
                </a:r>
                <a:r>
                  <a:rPr dirty="0"/>
                  <a:t> </a:t>
                </a:r>
                <a:r>
                  <a:rPr dirty="0" err="1"/>
                  <a:t>atípicos</a:t>
                </a:r>
                <a:r>
                  <a:rPr dirty="0"/>
                  <a:t>, </a:t>
                </a:r>
                <a:r>
                  <a:rPr dirty="0" err="1"/>
                  <a:t>en</a:t>
                </a:r>
                <a:r>
                  <a:rPr dirty="0"/>
                  <a:t> </a:t>
                </a:r>
                <a:r>
                  <a:rPr dirty="0" err="1"/>
                  <a:t>cambio</a:t>
                </a:r>
                <a:r>
                  <a:rPr dirty="0"/>
                  <a:t> </a:t>
                </a:r>
                <a:r>
                  <a:rPr dirty="0" err="1"/>
                  <a:t>los</a:t>
                </a:r>
                <a:r>
                  <a:rPr dirty="0"/>
                  <a:t> </a:t>
                </a:r>
                <a:r>
                  <a:rPr dirty="0" err="1"/>
                  <a:t>dobles</a:t>
                </a:r>
                <a:r>
                  <a:rPr dirty="0"/>
                  <a:t> </a:t>
                </a:r>
                <a:r>
                  <a:rPr dirty="0" err="1"/>
                  <a:t>si</a:t>
                </a:r>
                <a:r>
                  <a:rPr dirty="0"/>
                  <a:t>, que </a:t>
                </a:r>
                <a:r>
                  <a:rPr dirty="0" err="1"/>
                  <a:t>corresponde</a:t>
                </a:r>
                <a:r>
                  <a:rPr dirty="0"/>
                  <a:t> a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3</m:t>
                    </m:r>
                  </m:oMath>
                </a14:m>
                <a:r>
                  <a:rPr dirty="0"/>
                  <a:t>. </a:t>
                </a:r>
                <a:r>
                  <a:rPr dirty="0" err="1"/>
                  <a:t>Todo</a:t>
                </a:r>
                <a:r>
                  <a:rPr dirty="0"/>
                  <a:t> </a:t>
                </a:r>
                <a:r>
                  <a:rPr dirty="0" err="1"/>
                  <a:t>esto</a:t>
                </a:r>
                <a:r>
                  <a:rPr dirty="0"/>
                  <a:t> </a:t>
                </a:r>
                <a:r>
                  <a:rPr dirty="0" err="1"/>
                  <a:t>hace</a:t>
                </a:r>
                <a:r>
                  <a:rPr dirty="0"/>
                  <a:t> que </a:t>
                </a:r>
                <a:r>
                  <a:rPr dirty="0" err="1"/>
                  <a:t>el</a:t>
                </a:r>
                <a:r>
                  <a:rPr dirty="0"/>
                  <a:t> </a:t>
                </a:r>
                <a:r>
                  <a:rPr dirty="0" err="1"/>
                  <a:t>diagrama</a:t>
                </a:r>
                <a:r>
                  <a:rPr dirty="0"/>
                  <a:t> de </a:t>
                </a:r>
                <a:r>
                  <a:rPr dirty="0" err="1"/>
                  <a:t>los</a:t>
                </a:r>
                <a:r>
                  <a:rPr dirty="0"/>
                  <a:t> triples sea </a:t>
                </a:r>
                <a:r>
                  <a:rPr dirty="0" err="1"/>
                  <a:t>casi</a:t>
                </a:r>
                <a:r>
                  <a:rPr dirty="0"/>
                  <a:t> </a:t>
                </a:r>
                <a:r>
                  <a:rPr dirty="0" err="1"/>
                  <a:t>simétrico</a:t>
                </a:r>
                <a:r>
                  <a:rPr dirty="0"/>
                  <a:t>, y </a:t>
                </a:r>
                <a:r>
                  <a:rPr dirty="0" err="1"/>
                  <a:t>el</a:t>
                </a:r>
                <a:r>
                  <a:rPr dirty="0"/>
                  <a:t> de </a:t>
                </a:r>
                <a:r>
                  <a:rPr dirty="0" err="1"/>
                  <a:t>los</a:t>
                </a:r>
                <a:r>
                  <a:rPr dirty="0"/>
                  <a:t> </a:t>
                </a:r>
                <a:r>
                  <a:rPr dirty="0" err="1"/>
                  <a:t>dobles</a:t>
                </a:r>
                <a:r>
                  <a:rPr dirty="0"/>
                  <a:t> sea </a:t>
                </a:r>
                <a:r>
                  <a:rPr dirty="0" err="1"/>
                  <a:t>más</a:t>
                </a:r>
                <a:r>
                  <a:rPr dirty="0"/>
                  <a:t> </a:t>
                </a:r>
                <a:r>
                  <a:rPr dirty="0" err="1"/>
                  <a:t>chato</a:t>
                </a:r>
                <a:r>
                  <a:rPr dirty="0"/>
                  <a:t> entre </a:t>
                </a:r>
                <a:r>
                  <a:rPr dirty="0" err="1"/>
                  <a:t>el</a:t>
                </a:r>
                <a:r>
                  <a:rPr dirty="0"/>
                  <a:t> valor </a:t>
                </a:r>
                <a:r>
                  <a:rPr dirty="0" err="1"/>
                  <a:t>mínimo</a:t>
                </a:r>
                <a:r>
                  <a:rPr dirty="0"/>
                  <a:t> y la </a:t>
                </a:r>
                <a:r>
                  <a:rPr dirty="0" err="1"/>
                  <a:t>mediana</a:t>
                </a:r>
                <a:r>
                  <a:rPr dirty="0"/>
                  <a:t>, </a:t>
                </a:r>
                <a:r>
                  <a:rPr dirty="0" err="1"/>
                  <a:t>en</a:t>
                </a:r>
                <a:r>
                  <a:rPr dirty="0"/>
                  <a:t> </a:t>
                </a:r>
                <a:r>
                  <a:rPr dirty="0" err="1"/>
                  <a:t>comparación</a:t>
                </a:r>
                <a:r>
                  <a:rPr dirty="0"/>
                  <a:t> con lo que </a:t>
                </a:r>
                <a:r>
                  <a:rPr dirty="0" err="1"/>
                  <a:t>tenemos</a:t>
                </a:r>
                <a:r>
                  <a:rPr dirty="0"/>
                  <a:t> entre la </a:t>
                </a:r>
                <a:r>
                  <a:rPr dirty="0" err="1"/>
                  <a:t>mediana</a:t>
                </a:r>
                <a:r>
                  <a:rPr dirty="0"/>
                  <a:t> y </a:t>
                </a:r>
                <a:r>
                  <a:rPr dirty="0" err="1"/>
                  <a:t>el</a:t>
                </a:r>
                <a:r>
                  <a:rPr dirty="0"/>
                  <a:t> </a:t>
                </a:r>
                <a:r>
                  <a:rPr dirty="0" err="1"/>
                  <a:t>máximo</a:t>
                </a:r>
                <a:r>
                  <a:rPr dirty="0"/>
                  <a:t> valor.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41" t="-1436" r="-74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21" y="45325"/>
            <a:ext cx="7007357" cy="857250"/>
          </a:xfrm>
        </p:spPr>
        <p:txBody>
          <a:bodyPr>
            <a:normAutofit fontScale="90000"/>
          </a:bodyPr>
          <a:lstStyle/>
          <a:p>
            <a:pPr marL="0" lvl="0" indent="0">
              <a:buNone/>
            </a:pPr>
            <a:r>
              <a:rPr dirty="0" err="1"/>
              <a:t>Diagramas</a:t>
            </a:r>
            <a:r>
              <a:rPr dirty="0"/>
              <a:t> e </a:t>
            </a:r>
            <a:r>
              <a:rPr dirty="0" err="1"/>
              <a:t>histograma</a:t>
            </a:r>
            <a:r>
              <a:rPr dirty="0"/>
              <a:t> de </a:t>
            </a:r>
            <a:r>
              <a:rPr dirty="0" err="1"/>
              <a:t>los</a:t>
            </a:r>
            <a:r>
              <a:rPr dirty="0"/>
              <a:t> </a:t>
            </a:r>
            <a:r>
              <a:rPr dirty="0" err="1"/>
              <a:t>datos</a:t>
            </a:r>
            <a:r>
              <a:rPr dirty="0"/>
              <a:t> </a:t>
            </a:r>
            <a:r>
              <a:rPr dirty="0" err="1"/>
              <a:t>por</a:t>
            </a:r>
            <a:r>
              <a:rPr dirty="0"/>
              <a:t> </a:t>
            </a:r>
            <a:r>
              <a:rPr dirty="0" err="1"/>
              <a:t>cada</a:t>
            </a:r>
            <a:r>
              <a:rPr dirty="0"/>
              <a:t> variable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88583"/>
                <a:ext cx="8229600" cy="2691365"/>
              </a:xfrm>
            </p:spPr>
            <p:txBody>
              <a:bodyPr>
                <a:normAutofit lnSpcReduction="10000"/>
              </a:bodyPr>
              <a:lstStyle/>
              <a:p>
                <a:pPr marL="0" lvl="0" indent="0">
                  <a:buNone/>
                </a:pPr>
                <a:r>
                  <a:rPr dirty="0"/>
                  <a:t>De la </a:t>
                </a:r>
                <a:r>
                  <a:rPr dirty="0" err="1"/>
                  <a:t>gráfica</a:t>
                </a:r>
                <a:r>
                  <a:rPr dirty="0"/>
                  <a:t> para la variable </a:t>
                </a:r>
                <a:r>
                  <a:rPr dirty="0">
                    <a:latin typeface="Courier"/>
                  </a:rPr>
                  <a:t>X5</a:t>
                </a:r>
                <a:r>
                  <a:rPr dirty="0"/>
                  <a:t> </a:t>
                </a:r>
                <a:r>
                  <a:rPr dirty="0" err="1"/>
                  <a:t>podemos</a:t>
                </a:r>
                <a:r>
                  <a:rPr dirty="0"/>
                  <a:t> </a:t>
                </a:r>
                <a:r>
                  <a:rPr dirty="0" err="1"/>
                  <a:t>ver</a:t>
                </a:r>
                <a:r>
                  <a:rPr dirty="0"/>
                  <a:t> </a:t>
                </a:r>
                <a:r>
                  <a:rPr dirty="0" err="1"/>
                  <a:t>como</a:t>
                </a:r>
                <a:r>
                  <a:rPr dirty="0"/>
                  <a:t> a </a:t>
                </a:r>
                <a:r>
                  <a:rPr dirty="0" err="1"/>
                  <a:t>medida</a:t>
                </a:r>
                <a:r>
                  <a:rPr dirty="0"/>
                  <a:t> que </a:t>
                </a:r>
                <a:r>
                  <a:rPr dirty="0" err="1"/>
                  <a:t>nos</a:t>
                </a:r>
                <a:r>
                  <a:rPr dirty="0"/>
                  <a:t> </a:t>
                </a:r>
                <a:r>
                  <a:rPr dirty="0" err="1"/>
                  <a:t>vamos</a:t>
                </a:r>
                <a:r>
                  <a:rPr dirty="0"/>
                  <a:t> </a:t>
                </a:r>
                <a:r>
                  <a:rPr dirty="0" err="1"/>
                  <a:t>acercando</a:t>
                </a:r>
                <a:r>
                  <a:rPr dirty="0"/>
                  <a:t> a </a:t>
                </a:r>
                <a14:m>
                  <m:oMath xmlns:m="http://schemas.openxmlformats.org/officeDocument/2006/math">
                    <m:r>
                      <a:rPr>
                        <a:latin typeface="Cambria Math" panose="02040503050406030204" pitchFamily="18" charset="0"/>
                      </a:rPr>
                      <m:t>1</m:t>
                    </m:r>
                  </m:oMath>
                </a14:m>
                <a:r>
                  <a:rPr dirty="0"/>
                  <a:t>, la </a:t>
                </a:r>
                <a:r>
                  <a:rPr dirty="0" err="1"/>
                  <a:t>frecuencia</a:t>
                </a:r>
                <a:r>
                  <a:rPr dirty="0"/>
                  <a:t> de </a:t>
                </a:r>
                <a:r>
                  <a:rPr dirty="0" err="1"/>
                  <a:t>jonrones</a:t>
                </a:r>
                <a:r>
                  <a:rPr dirty="0"/>
                  <a:t> </a:t>
                </a:r>
                <a:r>
                  <a:rPr dirty="0" err="1"/>
                  <a:t>decae</a:t>
                </a:r>
                <a:r>
                  <a:rPr dirty="0"/>
                  <a:t> </a:t>
                </a:r>
                <a:r>
                  <a:rPr lang="es-419" dirty="0"/>
                  <a:t>rápidamente</a:t>
                </a:r>
                <a:r>
                  <a:rPr dirty="0"/>
                  <a:t>, </a:t>
                </a:r>
                <a:r>
                  <a:rPr dirty="0" err="1"/>
                  <a:t>mientras</a:t>
                </a:r>
                <a:r>
                  <a:rPr dirty="0"/>
                  <a:t> que al </a:t>
                </a:r>
                <a:r>
                  <a:rPr dirty="0" err="1"/>
                  <a:t>incio</a:t>
                </a:r>
                <a:r>
                  <a:rPr dirty="0"/>
                  <a:t> es </a:t>
                </a:r>
                <a:r>
                  <a:rPr dirty="0" err="1"/>
                  <a:t>muy</a:t>
                </a:r>
                <a:r>
                  <a:rPr dirty="0"/>
                  <a:t> </a:t>
                </a:r>
                <a:r>
                  <a:rPr dirty="0" err="1"/>
                  <a:t>alta.</a:t>
                </a:r>
                <a:r>
                  <a:rPr dirty="0"/>
                  <a:t> </a:t>
                </a:r>
                <a:endParaRPr lang="es-419" dirty="0"/>
              </a:p>
              <a:p>
                <a:pPr marL="0" lvl="0" indent="0">
                  <a:buNone/>
                </a:pPr>
                <a:endParaRPr lang="es-VE" dirty="0"/>
              </a:p>
              <a:p>
                <a:pPr marL="0" lvl="0" indent="0">
                  <a:buNone/>
                </a:pPr>
                <a:r>
                  <a:rPr dirty="0"/>
                  <a:t>De la </a:t>
                </a:r>
                <a:r>
                  <a:rPr dirty="0" err="1"/>
                  <a:t>gráfica</a:t>
                </a:r>
                <a:r>
                  <a:rPr dirty="0"/>
                  <a:t> para la variable </a:t>
                </a:r>
                <a:r>
                  <a:rPr dirty="0">
                    <a:latin typeface="Courier"/>
                  </a:rPr>
                  <a:t>X6</a:t>
                </a:r>
                <a:r>
                  <a:rPr dirty="0"/>
                  <a:t> </a:t>
                </a:r>
                <a:r>
                  <a:rPr dirty="0" err="1"/>
                  <a:t>podemos</a:t>
                </a:r>
                <a:r>
                  <a:rPr dirty="0"/>
                  <a:t> </a:t>
                </a:r>
                <a:r>
                  <a:rPr dirty="0" err="1"/>
                  <a:t>ver</a:t>
                </a:r>
                <a:r>
                  <a:rPr dirty="0"/>
                  <a:t> que la mayor</a:t>
                </a:r>
                <a:r>
                  <a:rPr lang="es-419" dirty="0"/>
                  <a:t>í</a:t>
                </a:r>
                <a:r>
                  <a:rPr dirty="0"/>
                  <a:t>a de </a:t>
                </a:r>
                <a:r>
                  <a:rPr dirty="0" err="1"/>
                  <a:t>los</a:t>
                </a:r>
                <a:r>
                  <a:rPr dirty="0"/>
                  <a:t> </a:t>
                </a:r>
                <a:r>
                  <a:rPr dirty="0" err="1"/>
                  <a:t>jugadores</a:t>
                </a:r>
                <a:r>
                  <a:rPr dirty="0"/>
                  <a:t> se </a:t>
                </a:r>
                <a:r>
                  <a:rPr dirty="0" err="1"/>
                  <a:t>ponchan</a:t>
                </a:r>
                <a:r>
                  <a:rPr dirty="0"/>
                  <a:t> </a:t>
                </a:r>
                <a:r>
                  <a:rPr dirty="0" err="1"/>
                  <a:t>menos</a:t>
                </a:r>
                <a:r>
                  <a:rPr dirty="0"/>
                  <a:t> de un </a:t>
                </a:r>
                <a14:m>
                  <m:oMath xmlns:m="http://schemas.openxmlformats.org/officeDocument/2006/math">
                    <m:r>
                      <a:rPr>
                        <a:latin typeface="Cambria Math" panose="02040503050406030204" pitchFamily="18" charset="0"/>
                      </a:rPr>
                      <m:t>15</m:t>
                    </m:r>
                    <m:r>
                      <a:rPr>
                        <a:latin typeface="Cambria Math" panose="02040503050406030204" pitchFamily="18" charset="0"/>
                      </a:rPr>
                      <m:t>%</m:t>
                    </m:r>
                  </m:oMath>
                </a14:m>
                <a:r>
                  <a:rPr dirty="0"/>
                  <a:t> de las </a:t>
                </a:r>
                <a:r>
                  <a:rPr dirty="0" err="1"/>
                  <a:t>veces</a:t>
                </a:r>
                <a:r>
                  <a:rPr dirty="0"/>
                  <a:t> que </a:t>
                </a:r>
                <a:r>
                  <a:rPr dirty="0" err="1"/>
                  <a:t>estan</a:t>
                </a:r>
                <a:r>
                  <a:rPr dirty="0"/>
                  <a:t> al bate.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88583"/>
                <a:ext cx="8229600" cy="2691365"/>
              </a:xfrm>
              <a:blipFill>
                <a:blip r:embed="rId2"/>
                <a:stretch>
                  <a:fillRect l="-1111" t="-340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102" y="72438"/>
            <a:ext cx="6691793" cy="857250"/>
          </a:xfrm>
        </p:spPr>
        <p:txBody>
          <a:bodyPr>
            <a:normAutofit fontScale="90000"/>
          </a:bodyPr>
          <a:lstStyle/>
          <a:p>
            <a:pPr marL="0" lvl="0" indent="0">
              <a:buNone/>
            </a:pPr>
            <a:r>
              <a:rPr dirty="0" err="1"/>
              <a:t>Intervalo</a:t>
            </a:r>
            <a:r>
              <a:rPr dirty="0"/>
              <a:t> de </a:t>
            </a:r>
            <a:r>
              <a:rPr dirty="0" err="1"/>
              <a:t>confianza</a:t>
            </a:r>
            <a:r>
              <a:rPr dirty="0"/>
              <a:t> para la media de las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768965"/>
                <a:ext cx="8229600" cy="2505323"/>
              </a:xfrm>
            </p:spPr>
            <p:txBody>
              <a:bodyPr/>
              <a:lstStyle/>
              <a:p>
                <a:pPr marL="0" lvl="0" indent="0" algn="just">
                  <a:buNone/>
                </a:pPr>
                <a:r>
                  <a:rPr dirty="0"/>
                  <a:t>Con </a:t>
                </a:r>
                <a:r>
                  <a:rPr dirty="0" err="1"/>
                  <a:t>el</a:t>
                </a:r>
                <a:r>
                  <a:rPr dirty="0"/>
                  <a:t> </a:t>
                </a:r>
                <a:r>
                  <a:rPr dirty="0" err="1"/>
                  <a:t>uso</a:t>
                </a:r>
                <a:r>
                  <a:rPr dirty="0"/>
                  <a:t> de la </a:t>
                </a:r>
                <a:r>
                  <a:rPr dirty="0" err="1"/>
                  <a:t>función</a:t>
                </a:r>
                <a:r>
                  <a:rPr dirty="0"/>
                  <a:t> </a:t>
                </a:r>
                <a:r>
                  <a:rPr dirty="0" err="1">
                    <a:latin typeface="Courier"/>
                  </a:rPr>
                  <a:t>t.test</a:t>
                </a:r>
                <a:r>
                  <a:rPr dirty="0">
                    <a:latin typeface="Courier"/>
                  </a:rPr>
                  <a:t>()</a:t>
                </a:r>
                <a:r>
                  <a:rPr dirty="0"/>
                  <a:t> se </a:t>
                </a:r>
                <a:r>
                  <a:rPr dirty="0" err="1"/>
                  <a:t>puede</a:t>
                </a:r>
                <a:r>
                  <a:rPr dirty="0"/>
                  <a:t> </a:t>
                </a:r>
                <a:r>
                  <a:rPr dirty="0" err="1"/>
                  <a:t>encontrar</a:t>
                </a:r>
                <a:r>
                  <a:rPr dirty="0"/>
                  <a:t> </a:t>
                </a:r>
                <a:r>
                  <a:rPr dirty="0" err="1"/>
                  <a:t>el</a:t>
                </a:r>
                <a:r>
                  <a:rPr dirty="0"/>
                  <a:t> </a:t>
                </a:r>
                <a:r>
                  <a:rPr dirty="0" err="1"/>
                  <a:t>intervalo</a:t>
                </a:r>
                <a:r>
                  <a:rPr dirty="0"/>
                  <a:t> de </a:t>
                </a:r>
                <a:r>
                  <a:rPr dirty="0" err="1"/>
                  <a:t>confianza</a:t>
                </a:r>
                <a:r>
                  <a:rPr dirty="0"/>
                  <a:t> con </a:t>
                </a:r>
                <a:r>
                  <a:rPr dirty="0" err="1"/>
                  <a:t>una</a:t>
                </a:r>
                <a:r>
                  <a:rPr dirty="0"/>
                  <a:t> </a:t>
                </a:r>
                <a:r>
                  <a:rPr dirty="0" err="1"/>
                  <a:t>significancia</a:t>
                </a:r>
                <a:r>
                  <a:rPr dirty="0"/>
                  <a:t> de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03</m:t>
                    </m:r>
                  </m:oMath>
                </a14:m>
                <a:r>
                  <a:rPr dirty="0"/>
                  <a:t> o </a:t>
                </a:r>
                <a:r>
                  <a:rPr lang="es-419" dirty="0"/>
                  <a:t>(</a:t>
                </a:r>
                <a14:m>
                  <m:oMath xmlns:m="http://schemas.openxmlformats.org/officeDocument/2006/math">
                    <m:r>
                      <a:rPr>
                        <a:latin typeface="Cambria Math" panose="02040503050406030204" pitchFamily="18" charset="0"/>
                      </a:rPr>
                      <m:t>97</m:t>
                    </m:r>
                    <m:r>
                      <a:rPr>
                        <a:latin typeface="Cambria Math" panose="02040503050406030204" pitchFamily="18" charset="0"/>
                      </a:rPr>
                      <m:t>%</m:t>
                    </m:r>
                  </m:oMath>
                </a14:m>
                <a:r>
                  <a:rPr dirty="0"/>
                  <a:t> de </a:t>
                </a:r>
                <a:r>
                  <a:rPr dirty="0" err="1"/>
                  <a:t>confianza</a:t>
                </a:r>
                <a:r>
                  <a:rPr lang="es-419" dirty="0"/>
                  <a:t>)</a:t>
                </a:r>
                <a:r>
                  <a:rPr dirty="0"/>
                  <a:t> para las variables </a:t>
                </a:r>
                <a:r>
                  <a:rPr dirty="0" err="1"/>
                  <a:t>estudiadas</a:t>
                </a:r>
                <a:r>
                  <a:rPr dirty="0"/>
                  <a:t>. </a:t>
                </a:r>
                <a:endParaRPr lang="es-419" dirty="0"/>
              </a:p>
              <a:p>
                <a:pPr marL="0" lvl="0" indent="0" algn="just">
                  <a:buNone/>
                </a:pPr>
                <a:endParaRPr lang="es-VE" dirty="0"/>
              </a:p>
              <a:p>
                <a:pPr marL="0" lvl="0" indent="0" algn="just">
                  <a:buNone/>
                </a:pPr>
                <a:r>
                  <a:rPr dirty="0"/>
                  <a:t>Los </a:t>
                </a:r>
                <a:r>
                  <a:rPr dirty="0" err="1"/>
                  <a:t>resultados</a:t>
                </a:r>
                <a:r>
                  <a:rPr dirty="0"/>
                  <a:t> de </a:t>
                </a:r>
                <a:r>
                  <a:rPr dirty="0" err="1"/>
                  <a:t>aplicar</a:t>
                </a:r>
                <a:r>
                  <a:rPr dirty="0"/>
                  <a:t> </a:t>
                </a:r>
                <a:r>
                  <a:rPr dirty="0" err="1"/>
                  <a:t>esta</a:t>
                </a:r>
                <a:r>
                  <a:rPr dirty="0"/>
                  <a:t> </a:t>
                </a:r>
                <a:r>
                  <a:rPr dirty="0" err="1"/>
                  <a:t>función</a:t>
                </a:r>
                <a:r>
                  <a:rPr dirty="0"/>
                  <a:t>, se </a:t>
                </a:r>
                <a:r>
                  <a:rPr dirty="0" err="1"/>
                  <a:t>pueden</a:t>
                </a:r>
                <a:r>
                  <a:rPr dirty="0"/>
                  <a:t> </a:t>
                </a:r>
                <a:r>
                  <a:rPr dirty="0" err="1"/>
                  <a:t>visualizar</a:t>
                </a:r>
                <a:r>
                  <a:rPr dirty="0"/>
                  <a:t> </a:t>
                </a:r>
                <a:r>
                  <a:rPr dirty="0" err="1"/>
                  <a:t>en</a:t>
                </a:r>
                <a:r>
                  <a:rPr dirty="0"/>
                  <a:t> la </a:t>
                </a:r>
                <a:r>
                  <a:rPr dirty="0" err="1"/>
                  <a:t>tabla</a:t>
                </a:r>
                <a:r>
                  <a:rPr lang="es-419" dirty="0"/>
                  <a:t> siguiente tabla y gráfico. </a:t>
                </a: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768965"/>
                <a:ext cx="8229600" cy="2505323"/>
              </a:xfrm>
              <a:blipFill>
                <a:blip r:embed="rId2"/>
                <a:stretch>
                  <a:fillRect l="-1111" t="-2433" r="-1111" b="-267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dirty="0"/>
              <a:t>Cordero M.; Gavazut E.;  </a:t>
            </a:r>
            <a:r>
              <a:rPr lang="en-US" dirty="0" err="1"/>
              <a:t>Riera</a:t>
            </a:r>
            <a:r>
              <a:rPr lang="en-US" dirty="0"/>
              <a:t> L         Proyecto final de </a:t>
            </a:r>
            <a:r>
              <a:rPr lang="en-US" dirty="0" err="1"/>
              <a:t>Estadistica</a:t>
            </a:r>
            <a:r>
              <a:rPr lang="en-US" dirty="0"/>
              <a:t> para </a:t>
            </a:r>
            <a:r>
              <a:rPr lang="en-US" dirty="0" err="1"/>
              <a:t>Matemáticos</a:t>
            </a:r>
            <a:r>
              <a:rPr lang="en-US" dirty="0"/>
              <a:t>– CO3322                   </a:t>
            </a:r>
            <a:r>
              <a:rPr lang="en-US" dirty="0" err="1"/>
              <a:t>Profesor</a:t>
            </a:r>
            <a:r>
              <a:rPr lang="en-US" dirty="0"/>
              <a:t> Pedro </a:t>
            </a:r>
            <a:r>
              <a:rPr lang="en-US" dirty="0" err="1"/>
              <a:t>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6832" y="55562"/>
            <a:ext cx="6130335" cy="857250"/>
          </a:xfrm>
        </p:spPr>
        <p:txBody>
          <a:bodyPr>
            <a:normAutofit fontScale="90000"/>
          </a:bodyPr>
          <a:lstStyle/>
          <a:p>
            <a:pPr marL="0" lvl="0" indent="0">
              <a:buNone/>
            </a:pPr>
            <a:r>
              <a:rPr dirty="0" err="1"/>
              <a:t>Intervalo</a:t>
            </a:r>
            <a:r>
              <a:rPr dirty="0"/>
              <a:t> de </a:t>
            </a:r>
            <a:r>
              <a:rPr dirty="0" err="1"/>
              <a:t>confianza</a:t>
            </a:r>
            <a:r>
              <a:rPr dirty="0"/>
              <a:t> para la media de las variables</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dirty="0"/>
              <a:t>Cordero M.; Gavazut E.;  </a:t>
            </a:r>
            <a:r>
              <a:rPr lang="en-US" dirty="0" err="1"/>
              <a:t>Riera</a:t>
            </a:r>
            <a:r>
              <a:rPr lang="en-US" dirty="0"/>
              <a:t> L         Proyecto final de </a:t>
            </a:r>
            <a:r>
              <a:rPr lang="en-US" dirty="0" err="1"/>
              <a:t>Estadistica</a:t>
            </a:r>
            <a:r>
              <a:rPr lang="en-US" dirty="0"/>
              <a:t> para </a:t>
            </a:r>
            <a:r>
              <a:rPr lang="en-US" dirty="0" err="1"/>
              <a:t>Matemáticos</a:t>
            </a:r>
            <a:r>
              <a:rPr lang="en-US" dirty="0"/>
              <a:t>– CO3322                   </a:t>
            </a:r>
            <a:r>
              <a:rPr lang="en-US" dirty="0" err="1"/>
              <a:t>Profesor</a:t>
            </a:r>
            <a:r>
              <a:rPr lang="en-US" dirty="0"/>
              <a:t> Pedro </a:t>
            </a:r>
            <a:r>
              <a:rPr lang="en-US" dirty="0" err="1"/>
              <a:t>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18</a:t>
            </a:fld>
            <a:endParaRPr lang="en-US" dirty="0"/>
          </a:p>
        </p:txBody>
      </p:sp>
      <p:pic>
        <p:nvPicPr>
          <p:cNvPr id="10" name="Marcador de contenido 9">
            <a:extLst>
              <a:ext uri="{FF2B5EF4-FFF2-40B4-BE49-F238E27FC236}">
                <a16:creationId xmlns:a16="http://schemas.microsoft.com/office/drawing/2014/main" id="{90E90B15-041E-47CD-B2D0-08859C46EA6C}"/>
              </a:ext>
            </a:extLst>
          </p:cNvPr>
          <p:cNvPicPr>
            <a:picLocks noGrp="1" noChangeAspect="1"/>
          </p:cNvPicPr>
          <p:nvPr>
            <p:ph idx="4294967295"/>
          </p:nvPr>
        </p:nvPicPr>
        <p:blipFill>
          <a:blip r:embed="rId2"/>
          <a:stretch>
            <a:fillRect/>
          </a:stretch>
        </p:blipFill>
        <p:spPr>
          <a:xfrm>
            <a:off x="4869096" y="1176338"/>
            <a:ext cx="4156075" cy="3317875"/>
          </a:xfrm>
          <a:ln w="19050">
            <a:solidFill>
              <a:srgbClr val="00B050"/>
            </a:solidFill>
          </a:ln>
        </p:spPr>
      </p:pic>
      <p:pic>
        <p:nvPicPr>
          <p:cNvPr id="12" name="Imagen 11">
            <a:extLst>
              <a:ext uri="{FF2B5EF4-FFF2-40B4-BE49-F238E27FC236}">
                <a16:creationId xmlns:a16="http://schemas.microsoft.com/office/drawing/2014/main" id="{3DE3B2BA-32A4-4756-9FAE-673422ADD153}"/>
              </a:ext>
            </a:extLst>
          </p:cNvPr>
          <p:cNvPicPr>
            <a:picLocks noChangeAspect="1"/>
          </p:cNvPicPr>
          <p:nvPr/>
        </p:nvPicPr>
        <p:blipFill rotWithShape="1">
          <a:blip r:embed="rId3"/>
          <a:srcRect l="23605" t="36996" r="21512" b="18744"/>
          <a:stretch/>
        </p:blipFill>
        <p:spPr>
          <a:xfrm>
            <a:off x="118829" y="1537262"/>
            <a:ext cx="4539965" cy="2058374"/>
          </a:xfrm>
          <a:prstGeom prst="rect">
            <a:avLst/>
          </a:prstGeom>
        </p:spPr>
      </p:pic>
    </p:spTree>
    <p:extLst>
      <p:ext uri="{BB962C8B-B14F-4D97-AF65-F5344CB8AC3E}">
        <p14:creationId xmlns:p14="http://schemas.microsoft.com/office/powerpoint/2010/main" val="4218617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8400" y="63256"/>
            <a:ext cx="6807199" cy="857250"/>
          </a:xfrm>
        </p:spPr>
        <p:txBody>
          <a:bodyPr>
            <a:normAutofit fontScale="90000"/>
          </a:bodyPr>
          <a:lstStyle/>
          <a:p>
            <a:pPr marL="0" lvl="0" indent="0">
              <a:buNone/>
            </a:pPr>
            <a:r>
              <a:rPr dirty="0" err="1"/>
              <a:t>Intervalo</a:t>
            </a:r>
            <a:r>
              <a:rPr dirty="0"/>
              <a:t> de </a:t>
            </a:r>
            <a:r>
              <a:rPr dirty="0" err="1"/>
              <a:t>confianza</a:t>
            </a:r>
            <a:r>
              <a:rPr dirty="0"/>
              <a:t> para la media de las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60961"/>
                <a:ext cx="8229600" cy="3394472"/>
              </a:xfrm>
            </p:spPr>
            <p:txBody>
              <a:bodyPr>
                <a:normAutofit fontScale="92500"/>
              </a:bodyPr>
              <a:lstStyle/>
              <a:p>
                <a:pPr marL="0" lvl="0" indent="0" algn="just">
                  <a:buNone/>
                </a:pPr>
                <a:r>
                  <a:rPr dirty="0"/>
                  <a:t>Note </a:t>
                </a:r>
                <a:r>
                  <a:rPr dirty="0" err="1"/>
                  <a:t>qu</a:t>
                </a:r>
                <a:r>
                  <a:rPr lang="es-419" dirty="0"/>
                  <a:t>e general</a:t>
                </a:r>
                <a:r>
                  <a:rPr dirty="0"/>
                  <a:t>, </a:t>
                </a:r>
                <a:r>
                  <a:rPr dirty="0" err="1"/>
                  <a:t>los</a:t>
                </a:r>
                <a:r>
                  <a:rPr dirty="0"/>
                  <a:t> </a:t>
                </a:r>
                <a:r>
                  <a:rPr dirty="0" err="1"/>
                  <a:t>intervalos</a:t>
                </a:r>
                <a:r>
                  <a:rPr dirty="0"/>
                  <a:t> de </a:t>
                </a:r>
                <a:r>
                  <a:rPr dirty="0" err="1"/>
                  <a:t>confianza</a:t>
                </a:r>
                <a:r>
                  <a:rPr dirty="0"/>
                  <a:t> </a:t>
                </a:r>
                <a:r>
                  <a:rPr dirty="0" err="1"/>
                  <a:t>más</a:t>
                </a:r>
                <a:r>
                  <a:rPr dirty="0"/>
                  <a:t> </a:t>
                </a:r>
                <a:r>
                  <a:rPr dirty="0" err="1"/>
                  <a:t>estrechos</a:t>
                </a:r>
                <a:r>
                  <a:rPr dirty="0"/>
                  <a:t> son </a:t>
                </a:r>
                <a:r>
                  <a:rPr dirty="0" err="1"/>
                  <a:t>los</a:t>
                </a:r>
                <a:r>
                  <a:rPr dirty="0"/>
                  <a:t> de </a:t>
                </a:r>
                <a:r>
                  <a:rPr dirty="0" err="1"/>
                  <a:t>dobles</a:t>
                </a:r>
                <a:r>
                  <a:rPr dirty="0"/>
                  <a:t> y triples, lo que </a:t>
                </a:r>
                <a:r>
                  <a:rPr dirty="0" err="1"/>
                  <a:t>nos</a:t>
                </a:r>
                <a:r>
                  <a:rPr dirty="0"/>
                  <a:t> indica que, con </a:t>
                </a:r>
                <a:r>
                  <a:rPr dirty="0" err="1"/>
                  <a:t>una</a:t>
                </a:r>
                <a:r>
                  <a:rPr dirty="0"/>
                  <a:t> </a:t>
                </a:r>
                <a:r>
                  <a:rPr dirty="0" err="1"/>
                  <a:t>probabilidad</a:t>
                </a:r>
                <a:r>
                  <a:rPr dirty="0"/>
                  <a:t> del </a:t>
                </a:r>
                <a14:m>
                  <m:oMath xmlns:m="http://schemas.openxmlformats.org/officeDocument/2006/math">
                    <m:r>
                      <a:rPr>
                        <a:latin typeface="Cambria Math" panose="02040503050406030204" pitchFamily="18" charset="0"/>
                      </a:rPr>
                      <m:t>97</m:t>
                    </m:r>
                    <m:r>
                      <a:rPr>
                        <a:latin typeface="Cambria Math" panose="02040503050406030204" pitchFamily="18" charset="0"/>
                      </a:rPr>
                      <m:t>%</m:t>
                    </m:r>
                  </m:oMath>
                </a14:m>
                <a:r>
                  <a:rPr dirty="0"/>
                  <a:t>, </a:t>
                </a:r>
                <a:r>
                  <a:rPr dirty="0" err="1"/>
                  <a:t>podemos</a:t>
                </a:r>
                <a:r>
                  <a:rPr dirty="0"/>
                  <a:t> </a:t>
                </a:r>
                <a:r>
                  <a:rPr dirty="0" err="1"/>
                  <a:t>asegurar</a:t>
                </a:r>
                <a:r>
                  <a:rPr dirty="0"/>
                  <a:t> que </a:t>
                </a:r>
                <a:r>
                  <a:rPr dirty="0" err="1"/>
                  <a:t>los</a:t>
                </a:r>
                <a:r>
                  <a:rPr dirty="0"/>
                  <a:t> </a:t>
                </a:r>
                <a:r>
                  <a:rPr dirty="0" err="1"/>
                  <a:t>jugadores</a:t>
                </a:r>
                <a:r>
                  <a:rPr dirty="0"/>
                  <a:t> de la MLB </a:t>
                </a:r>
                <a:r>
                  <a:rPr dirty="0" err="1"/>
                  <a:t>tendrán</a:t>
                </a:r>
                <a:r>
                  <a:rPr dirty="0"/>
                  <a:t> un </a:t>
                </a:r>
                <a:r>
                  <a:rPr dirty="0" err="1"/>
                  <a:t>promedio</a:t>
                </a:r>
                <a:r>
                  <a:rPr dirty="0"/>
                  <a:t> de triples y </a:t>
                </a:r>
                <a:r>
                  <a:rPr dirty="0" err="1"/>
                  <a:t>dobles</a:t>
                </a:r>
                <a:r>
                  <a:rPr dirty="0"/>
                  <a:t> que </a:t>
                </a:r>
                <a:r>
                  <a:rPr dirty="0" err="1"/>
                  <a:t>puede</a:t>
                </a:r>
                <a:r>
                  <a:rPr dirty="0"/>
                  <a:t> ser </a:t>
                </a:r>
                <a:r>
                  <a:rPr dirty="0" err="1"/>
                  <a:t>estimado</a:t>
                </a:r>
                <a:r>
                  <a:rPr dirty="0"/>
                  <a:t> con </a:t>
                </a:r>
                <a:r>
                  <a:rPr dirty="0" err="1"/>
                  <a:t>bastante</a:t>
                </a:r>
                <a:r>
                  <a:rPr dirty="0"/>
                  <a:t> </a:t>
                </a:r>
                <a:r>
                  <a:rPr dirty="0" err="1"/>
                  <a:t>certeza</a:t>
                </a:r>
                <a:r>
                  <a:rPr lang="es-419" dirty="0"/>
                  <a:t>. </a:t>
                </a:r>
              </a:p>
              <a:p>
                <a:pPr marL="0" lvl="0" indent="0" algn="just">
                  <a:buNone/>
                </a:pPr>
                <a:endParaRPr lang="es-419" dirty="0"/>
              </a:p>
              <a:p>
                <a:pPr marL="0" lvl="0" indent="0" algn="just">
                  <a:buNone/>
                </a:pPr>
                <a:r>
                  <a:rPr lang="es-419" dirty="0"/>
                  <a:t>P</a:t>
                </a:r>
                <a:r>
                  <a:rPr dirty="0" err="1"/>
                  <a:t>ero</a:t>
                </a:r>
                <a:r>
                  <a:rPr dirty="0"/>
                  <a:t> </a:t>
                </a:r>
                <a:r>
                  <a:rPr dirty="0" err="1"/>
                  <a:t>vemos</a:t>
                </a:r>
                <a:r>
                  <a:rPr dirty="0"/>
                  <a:t> que las </a:t>
                </a:r>
                <a:r>
                  <a:rPr dirty="0" err="1"/>
                  <a:t>carreras</a:t>
                </a:r>
                <a:r>
                  <a:rPr dirty="0"/>
                  <a:t> </a:t>
                </a:r>
                <a:r>
                  <a:rPr dirty="0" err="1"/>
                  <a:t>anotadas</a:t>
                </a:r>
                <a:r>
                  <a:rPr dirty="0"/>
                  <a:t>, </a:t>
                </a:r>
                <a:r>
                  <a:rPr dirty="0" err="1"/>
                  <a:t>los</a:t>
                </a:r>
                <a:r>
                  <a:rPr dirty="0"/>
                  <a:t> </a:t>
                </a:r>
                <a:r>
                  <a:rPr dirty="0" err="1"/>
                  <a:t>ponches</a:t>
                </a:r>
                <a:r>
                  <a:rPr dirty="0"/>
                  <a:t> y la </a:t>
                </a:r>
                <a:r>
                  <a:rPr dirty="0" err="1"/>
                  <a:t>tasa</a:t>
                </a:r>
                <a:r>
                  <a:rPr dirty="0"/>
                  <a:t> de </a:t>
                </a:r>
                <a:r>
                  <a:rPr dirty="0" err="1"/>
                  <a:t>bateo</a:t>
                </a:r>
                <a:r>
                  <a:rPr dirty="0"/>
                  <a:t> </a:t>
                </a:r>
                <a:r>
                  <a:rPr dirty="0" err="1"/>
                  <a:t>tienen</a:t>
                </a:r>
                <a:r>
                  <a:rPr dirty="0"/>
                  <a:t> un </a:t>
                </a:r>
                <a:r>
                  <a:rPr dirty="0" err="1"/>
                  <a:t>intervalo</a:t>
                </a:r>
                <a:r>
                  <a:rPr dirty="0"/>
                  <a:t> de </a:t>
                </a:r>
                <a:r>
                  <a:rPr dirty="0" err="1"/>
                  <a:t>confianza</a:t>
                </a:r>
                <a:r>
                  <a:rPr dirty="0"/>
                  <a:t> </a:t>
                </a:r>
                <a:r>
                  <a:rPr dirty="0" err="1"/>
                  <a:t>mucho</a:t>
                </a:r>
                <a:r>
                  <a:rPr dirty="0"/>
                  <a:t> </a:t>
                </a:r>
                <a:r>
                  <a:rPr dirty="0" err="1"/>
                  <a:t>más</a:t>
                </a:r>
                <a:r>
                  <a:rPr dirty="0"/>
                  <a:t> </a:t>
                </a:r>
                <a:r>
                  <a:rPr dirty="0" err="1"/>
                  <a:t>grande</a:t>
                </a:r>
                <a:r>
                  <a:rPr dirty="0"/>
                  <a:t>, </a:t>
                </a:r>
                <a:r>
                  <a:rPr dirty="0" err="1"/>
                  <a:t>por</a:t>
                </a:r>
                <a:r>
                  <a:rPr dirty="0"/>
                  <a:t> lo que no </a:t>
                </a:r>
                <a:r>
                  <a:rPr dirty="0" err="1"/>
                  <a:t>podemos</a:t>
                </a:r>
                <a:r>
                  <a:rPr dirty="0"/>
                  <a:t> </a:t>
                </a:r>
                <a:r>
                  <a:rPr dirty="0" err="1"/>
                  <a:t>asegurar</a:t>
                </a:r>
                <a:r>
                  <a:rPr dirty="0"/>
                  <a:t> que </a:t>
                </a:r>
                <a:r>
                  <a:rPr dirty="0" err="1"/>
                  <a:t>el</a:t>
                </a:r>
                <a:r>
                  <a:rPr dirty="0"/>
                  <a:t> </a:t>
                </a:r>
                <a:r>
                  <a:rPr dirty="0" err="1"/>
                  <a:t>promedio</a:t>
                </a:r>
                <a:r>
                  <a:rPr dirty="0"/>
                  <a:t> </a:t>
                </a:r>
                <a:r>
                  <a:rPr dirty="0" err="1"/>
                  <a:t>será</a:t>
                </a:r>
                <a:r>
                  <a:rPr dirty="0"/>
                  <a:t> </a:t>
                </a:r>
                <a:r>
                  <a:rPr dirty="0" err="1"/>
                  <a:t>estimado</a:t>
                </a:r>
                <a:r>
                  <a:rPr dirty="0"/>
                  <a:t> de forma tan </a:t>
                </a:r>
                <a:r>
                  <a:rPr dirty="0" err="1"/>
                  <a:t>certera</a:t>
                </a:r>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60961"/>
                <a:ext cx="8229600" cy="3394472"/>
              </a:xfrm>
              <a:blipFill>
                <a:blip r:embed="rId2"/>
                <a:stretch>
                  <a:fillRect l="-963" t="-1077" r="-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857250"/>
          </a:xfrm>
        </p:spPr>
        <p:txBody>
          <a:bodyPr/>
          <a:lstStyle/>
          <a:p>
            <a:pPr marL="0" lvl="0" indent="0">
              <a:buNone/>
            </a:pPr>
            <a:r>
              <a:rPr lang="es-419" dirty="0"/>
              <a:t>Resumen </a:t>
            </a:r>
            <a:endParaRPr dirty="0"/>
          </a:p>
        </p:txBody>
      </p:sp>
      <p:sp>
        <p:nvSpPr>
          <p:cNvPr id="3" name="Content Placeholder 2"/>
          <p:cNvSpPr>
            <a:spLocks noGrp="1"/>
          </p:cNvSpPr>
          <p:nvPr>
            <p:ph idx="1"/>
          </p:nvPr>
        </p:nvSpPr>
        <p:spPr>
          <a:xfrm>
            <a:off x="91439" y="986790"/>
            <a:ext cx="8961120" cy="3920489"/>
          </a:xfrm>
        </p:spPr>
        <p:txBody>
          <a:bodyPr>
            <a:noAutofit/>
          </a:bodyPr>
          <a:lstStyle/>
          <a:p>
            <a:pPr marL="0" lvl="0" indent="0" algn="just">
              <a:buNone/>
            </a:pPr>
            <a:r>
              <a:rPr lang="es-ES" sz="1600" dirty="0"/>
              <a:t>El deporte como actividad social del ser humano no es ajena a la ciencia, en particular, a la matemática y la estadística. En beisbol, por ejemplo, se recopila cada mínimo información de todo lo que sucede durante el juego, aspectos como: tasa de bateo, carreras anotadas o ponches. Y es que estos datos permiten medir cuan bueno o acertado es el desempeño de cada jugador.  Debido a la gran cantidad de información, que además se ha incrementado con los años, es necesario recurrir a la ciencia y a modelos computacionales de predicción que ofrezcan un punto de objetividad que permita a los equipos mejorar su competitividad. </a:t>
            </a:r>
          </a:p>
          <a:p>
            <a:pPr marL="0" lvl="0" indent="0" algn="just">
              <a:buNone/>
            </a:pPr>
            <a:r>
              <a:rPr lang="es-ES" sz="1600" dirty="0"/>
              <a:t>En este trabajo, se mostrará como realizar un análisis estadístico sobre una base de datos de jugadores de la </a:t>
            </a:r>
            <a:r>
              <a:rPr lang="es-ES" sz="1600" dirty="0" err="1"/>
              <a:t>Major</a:t>
            </a:r>
            <a:r>
              <a:rPr lang="es-ES" sz="1600" dirty="0"/>
              <a:t> League Baseball (MLB), relativo a la tasa de bateo, carreras anotadas, triples, dobles y ponches por veces al bate. De este análisis se destaca el comprobar como la tasa de ponches es mayor a la tasa de jonrones de un jugador y que es posible hallar una relación lineal entre las tasas de bateo y las tasas de carreras anotadas, de dobles y ponches por veces al bate. Esto permitirá predecir con un nivel 0.8589 de error cuadrático ajustado, cual será la tasa de carreras anotadas por jugador según su desempeño en el campo. Más aún, un análisis de varianza (ANOVA), permite demostrar que no hay mayor distinción entre jugadores con diferentes tasas de bateo</a:t>
            </a:r>
            <a:endParaRPr sz="1600" dirty="0"/>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Promedio</a:t>
            </a:r>
            <a:r>
              <a:rPr dirty="0"/>
              <a:t> de </a:t>
            </a:r>
            <a:r>
              <a:rPr dirty="0" err="1"/>
              <a:t>bateo</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lgn="just">
                  <a:buNone/>
                </a:pPr>
                <a:r>
                  <a:rPr dirty="0"/>
                  <a:t>Con lo </a:t>
                </a:r>
                <a:r>
                  <a:rPr dirty="0" err="1"/>
                  <a:t>obtenido</a:t>
                </a:r>
                <a:r>
                  <a:rPr dirty="0"/>
                  <a:t> </a:t>
                </a:r>
                <a:r>
                  <a:rPr dirty="0" err="1"/>
                  <a:t>en</a:t>
                </a:r>
                <a:r>
                  <a:rPr dirty="0"/>
                  <a:t> </a:t>
                </a:r>
                <a:r>
                  <a:rPr dirty="0" err="1"/>
                  <a:t>los</a:t>
                </a:r>
                <a:r>
                  <a:rPr dirty="0"/>
                  <a:t> </a:t>
                </a:r>
                <a:r>
                  <a:rPr dirty="0" err="1"/>
                  <a:t>intervalos</a:t>
                </a:r>
                <a:r>
                  <a:rPr dirty="0"/>
                  <a:t> de </a:t>
                </a:r>
                <a:r>
                  <a:rPr dirty="0" err="1"/>
                  <a:t>confianza</a:t>
                </a:r>
                <a:r>
                  <a:rPr dirty="0"/>
                  <a:t> del </a:t>
                </a:r>
                <a:r>
                  <a:rPr dirty="0" err="1"/>
                  <a:t>apartado</a:t>
                </a:r>
                <a:r>
                  <a:rPr dirty="0"/>
                  <a:t> anterior se </a:t>
                </a:r>
                <a:r>
                  <a:rPr dirty="0" err="1"/>
                  <a:t>tiene</a:t>
                </a:r>
                <a:r>
                  <a:rPr dirty="0"/>
                  <a:t> que la </a:t>
                </a:r>
                <a:r>
                  <a:rPr dirty="0" err="1"/>
                  <a:t>tasa</a:t>
                </a:r>
                <a:r>
                  <a:rPr dirty="0"/>
                  <a:t> de </a:t>
                </a:r>
                <a:r>
                  <a:rPr dirty="0" err="1"/>
                  <a:t>bateo</a:t>
                </a:r>
                <a:r>
                  <a:rPr dirty="0"/>
                  <a:t> </a:t>
                </a:r>
                <a:r>
                  <a:rPr dirty="0" err="1"/>
                  <a:t>toma</a:t>
                </a:r>
                <a:r>
                  <a:rPr dirty="0"/>
                  <a:t> </a:t>
                </a:r>
                <a:r>
                  <a:rPr dirty="0" err="1"/>
                  <a:t>valores</a:t>
                </a:r>
                <a:r>
                  <a:rPr dirty="0"/>
                  <a:t> </a:t>
                </a:r>
                <a:r>
                  <a:rPr dirty="0" err="1"/>
                  <a:t>por</a:t>
                </a:r>
                <a:r>
                  <a:rPr dirty="0"/>
                  <a:t> </a:t>
                </a:r>
                <a:r>
                  <a:rPr dirty="0" err="1"/>
                  <a:t>debajo</a:t>
                </a:r>
                <a:r>
                  <a:rPr dirty="0"/>
                  <a:t> de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300</m:t>
                    </m:r>
                  </m:oMath>
                </a14:m>
                <a:r>
                  <a:rPr dirty="0"/>
                  <a:t>. </a:t>
                </a:r>
                <a:endParaRPr lang="es-419" dirty="0"/>
              </a:p>
              <a:p>
                <a:pPr marL="0" lvl="0" indent="0" algn="just">
                  <a:buNone/>
                </a:pPr>
                <a:r>
                  <a:rPr dirty="0"/>
                  <a:t>Para </a:t>
                </a:r>
                <a:r>
                  <a:rPr dirty="0" err="1"/>
                  <a:t>corroborar</a:t>
                </a:r>
                <a:r>
                  <a:rPr dirty="0"/>
                  <a:t> </a:t>
                </a:r>
                <a:r>
                  <a:rPr dirty="0" err="1"/>
                  <a:t>este</a:t>
                </a:r>
                <a:r>
                  <a:rPr dirty="0"/>
                  <a:t> </a:t>
                </a:r>
                <a:r>
                  <a:rPr dirty="0" err="1"/>
                  <a:t>resultado</a:t>
                </a:r>
                <a:r>
                  <a:rPr dirty="0"/>
                  <a:t>, se </a:t>
                </a:r>
                <a:r>
                  <a:rPr dirty="0" err="1"/>
                  <a:t>realizará</a:t>
                </a:r>
                <a:r>
                  <a:rPr dirty="0"/>
                  <a:t> un </a:t>
                </a:r>
                <a:r>
                  <a:rPr dirty="0" err="1"/>
                  <a:t>prueba</a:t>
                </a:r>
                <a:r>
                  <a:rPr dirty="0"/>
                  <a:t> de </a:t>
                </a:r>
                <a:r>
                  <a:rPr dirty="0" err="1"/>
                  <a:t>hipótesis</a:t>
                </a:r>
                <a:r>
                  <a:rPr dirty="0"/>
                  <a:t> con un </a:t>
                </a:r>
                <a:r>
                  <a:rPr dirty="0" err="1"/>
                  <a:t>nivel</a:t>
                </a:r>
                <a:r>
                  <a:rPr dirty="0"/>
                  <a:t> de </a:t>
                </a:r>
                <a:r>
                  <a:rPr dirty="0" err="1"/>
                  <a:t>significancia</a:t>
                </a:r>
                <a:r>
                  <a:rPr dirty="0"/>
                  <a:t> de </a:t>
                </a:r>
                <a14:m>
                  <m:oMath xmlns:m="http://schemas.openxmlformats.org/officeDocument/2006/math">
                    <m:r>
                      <a:rPr>
                        <a:latin typeface="Cambria Math" panose="02040503050406030204" pitchFamily="18" charset="0"/>
                      </a:rPr>
                      <m:t>𝛼</m:t>
                    </m:r>
                    <m:r>
                      <a:rPr>
                        <a:latin typeface="Cambria Math" panose="02040503050406030204" pitchFamily="18" charset="0"/>
                      </a:rPr>
                      <m:t>=</m:t>
                    </m:r>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05</m:t>
                    </m:r>
                  </m:oMath>
                </a14:m>
                <a:r>
                  <a:rPr dirty="0"/>
                  <a:t>.</a:t>
                </a:r>
                <a:endParaRPr lang="es-419" dirty="0"/>
              </a:p>
              <a:p>
                <a:pPr marL="0" lvl="0" indent="0" algn="just">
                  <a:buNone/>
                </a:pPr>
                <a:r>
                  <a:rPr lang="es-419" dirty="0"/>
                  <a:t>C</a:t>
                </a:r>
                <a:r>
                  <a:rPr dirty="0" err="1"/>
                  <a:t>omo</a:t>
                </a:r>
                <a:r>
                  <a:rPr dirty="0"/>
                  <a:t> </a:t>
                </a:r>
                <a:r>
                  <a:rPr dirty="0" err="1"/>
                  <a:t>hipótesis</a:t>
                </a:r>
                <a:r>
                  <a:rPr dirty="0"/>
                  <a:t> </a:t>
                </a:r>
                <a:r>
                  <a:rPr dirty="0" err="1"/>
                  <a:t>nula</a:t>
                </a: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a14:m>
                <a:r>
                  <a:rPr dirty="0"/>
                  <a:t> y </a:t>
                </a:r>
                <a:r>
                  <a:rPr dirty="0" err="1"/>
                  <a:t>como</a:t>
                </a:r>
                <a:r>
                  <a:rPr dirty="0"/>
                  <a:t> </a:t>
                </a:r>
                <a:r>
                  <a:rPr dirty="0" err="1"/>
                  <a:t>hipótesis</a:t>
                </a:r>
                <a:r>
                  <a:rPr dirty="0"/>
                  <a:t> </a:t>
                </a:r>
                <a:r>
                  <a:rPr dirty="0" err="1"/>
                  <a:t>altenativa</a:t>
                </a: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𝑎</m:t>
                        </m:r>
                      </m:sub>
                    </m:sSub>
                  </m:oMath>
                </a14:m>
                <a:r>
                  <a:rPr dirty="0"/>
                  <a:t> vamos a </a:t>
                </a:r>
                <a:r>
                  <a:rPr dirty="0" err="1"/>
                  <a:t>suponer</a:t>
                </a:r>
                <a:r>
                  <a:rPr dirty="0"/>
                  <a:t> </a:t>
                </a:r>
                <a:r>
                  <a:rPr lang="es-419" dirty="0"/>
                  <a:t> que </a:t>
                </a:r>
              </a:p>
              <a:p>
                <a:pPr marL="0" lvl="0" indent="0" algn="just">
                  <a:buNone/>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bateo</m:t>
                          </m:r>
                        </m:sub>
                      </m:sSub>
                      <m:r>
                        <a:rPr>
                          <a:latin typeface="Cambria Math" panose="02040503050406030204" pitchFamily="18" charset="0"/>
                        </a:rPr>
                        <m:t>≤</m:t>
                      </m:r>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3</m:t>
                      </m:r>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𝛼</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bateo</m:t>
                          </m:r>
                        </m:sub>
                      </m:sSub>
                      <m:r>
                        <a:rPr>
                          <a:latin typeface="Cambria Math" panose="02040503050406030204" pitchFamily="18" charset="0"/>
                        </a:rPr>
                        <m:t>&gt;</m:t>
                      </m:r>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3</m:t>
                      </m:r>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1436" r="-1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Promedio de bateo</a:t>
            </a:r>
          </a:p>
        </p:txBody>
      </p:sp>
      <p:sp>
        <p:nvSpPr>
          <p:cNvPr id="3" name="Content Placeholder 2"/>
          <p:cNvSpPr>
            <a:spLocks noGrp="1"/>
          </p:cNvSpPr>
          <p:nvPr>
            <p:ph idx="1"/>
          </p:nvPr>
        </p:nvSpPr>
        <p:spPr>
          <a:xfrm>
            <a:off x="457199" y="1728036"/>
            <a:ext cx="8229600" cy="1687428"/>
          </a:xfrm>
        </p:spPr>
        <p:txBody>
          <a:bodyPr/>
          <a:lstStyle/>
          <a:p>
            <a:pPr marL="0" lvl="0" indent="0">
              <a:buNone/>
            </a:pPr>
            <a:r>
              <a:rPr dirty="0"/>
              <a:t>Si </a:t>
            </a:r>
            <a:r>
              <a:rPr dirty="0" err="1"/>
              <a:t>suponemos</a:t>
            </a:r>
            <a:r>
              <a:rPr dirty="0"/>
              <a:t> que </a:t>
            </a:r>
            <a:r>
              <a:rPr dirty="0" err="1"/>
              <a:t>los</a:t>
            </a:r>
            <a:r>
              <a:rPr dirty="0"/>
              <a:t> </a:t>
            </a:r>
            <a:r>
              <a:rPr dirty="0" err="1"/>
              <a:t>datos</a:t>
            </a:r>
            <a:r>
              <a:rPr dirty="0"/>
              <a:t> </a:t>
            </a:r>
            <a:r>
              <a:rPr dirty="0" err="1"/>
              <a:t>presentan</a:t>
            </a:r>
            <a:r>
              <a:rPr dirty="0"/>
              <a:t> </a:t>
            </a:r>
            <a:r>
              <a:rPr dirty="0" err="1"/>
              <a:t>una</a:t>
            </a:r>
            <a:r>
              <a:rPr dirty="0"/>
              <a:t> </a:t>
            </a:r>
            <a:r>
              <a:rPr dirty="0" err="1"/>
              <a:t>distribución</a:t>
            </a:r>
            <a:r>
              <a:rPr dirty="0"/>
              <a:t> normal, </a:t>
            </a:r>
            <a:r>
              <a:rPr dirty="0" err="1"/>
              <a:t>podemos</a:t>
            </a:r>
            <a:r>
              <a:rPr dirty="0"/>
              <a:t> </a:t>
            </a:r>
            <a:r>
              <a:rPr dirty="0" err="1"/>
              <a:t>aplicar</a:t>
            </a:r>
            <a:r>
              <a:rPr dirty="0"/>
              <a:t> </a:t>
            </a:r>
            <a:r>
              <a:rPr dirty="0" err="1"/>
              <a:t>el</a:t>
            </a:r>
            <a:r>
              <a:rPr dirty="0"/>
              <a:t> </a:t>
            </a:r>
            <a:r>
              <a:rPr dirty="0" err="1"/>
              <a:t>comando</a:t>
            </a:r>
            <a:r>
              <a:rPr dirty="0"/>
              <a:t> </a:t>
            </a:r>
            <a:r>
              <a:rPr dirty="0" err="1">
                <a:latin typeface="Courier"/>
              </a:rPr>
              <a:t>t.test</a:t>
            </a:r>
            <a:r>
              <a:rPr dirty="0"/>
              <a:t> de </a:t>
            </a:r>
            <a:r>
              <a:rPr dirty="0">
                <a:latin typeface="Courier"/>
              </a:rPr>
              <a:t>R</a:t>
            </a:r>
            <a:r>
              <a:rPr dirty="0"/>
              <a:t>, que </a:t>
            </a:r>
            <a:r>
              <a:rPr dirty="0" err="1"/>
              <a:t>permite</a:t>
            </a:r>
            <a:r>
              <a:rPr dirty="0"/>
              <a:t> </a:t>
            </a:r>
            <a:r>
              <a:rPr dirty="0" err="1"/>
              <a:t>realizar</a:t>
            </a:r>
            <a:r>
              <a:rPr dirty="0"/>
              <a:t> </a:t>
            </a:r>
            <a:r>
              <a:rPr dirty="0" err="1"/>
              <a:t>pruebas</a:t>
            </a:r>
            <a:r>
              <a:rPr dirty="0"/>
              <a:t> de </a:t>
            </a:r>
            <a:r>
              <a:rPr dirty="0" err="1"/>
              <a:t>hipótesis</a:t>
            </a:r>
            <a:r>
              <a:rPr dirty="0"/>
              <a:t> </a:t>
            </a:r>
            <a:r>
              <a:rPr dirty="0" err="1"/>
              <a:t>sobre</a:t>
            </a:r>
            <a:r>
              <a:rPr dirty="0"/>
              <a:t> las medias de </a:t>
            </a:r>
            <a:r>
              <a:rPr dirty="0" err="1"/>
              <a:t>los</a:t>
            </a:r>
            <a:r>
              <a:rPr dirty="0"/>
              <a:t> </a:t>
            </a:r>
            <a:r>
              <a:rPr dirty="0" err="1"/>
              <a:t>datos</a:t>
            </a:r>
            <a:r>
              <a:rPr dirty="0"/>
              <a:t> </a:t>
            </a:r>
            <a:r>
              <a:rPr dirty="0" err="1"/>
              <a:t>cuando</a:t>
            </a:r>
            <a:r>
              <a:rPr dirty="0"/>
              <a:t> se </a:t>
            </a:r>
            <a:r>
              <a:rPr dirty="0" err="1"/>
              <a:t>trabaja</a:t>
            </a:r>
            <a:r>
              <a:rPr dirty="0"/>
              <a:t> con </a:t>
            </a:r>
            <a:r>
              <a:rPr dirty="0" err="1"/>
              <a:t>una</a:t>
            </a:r>
            <a:r>
              <a:rPr dirty="0"/>
              <a:t> sola variable.</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Promedio de bateo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853" y="1200151"/>
                <a:ext cx="8674768" cy="3394472"/>
              </a:xfrm>
            </p:spPr>
            <p:txBody>
              <a:bodyPr>
                <a:normAutofit fontScale="92500" lnSpcReduction="20000"/>
              </a:bodyPr>
              <a:lstStyle/>
              <a:p>
                <a:pPr marL="0" lvl="0" indent="0" algn="just">
                  <a:buNone/>
                </a:pPr>
                <a:r>
                  <a:rPr lang="es-ES" dirty="0"/>
                  <a:t>Con </a:t>
                </a:r>
                <a:r>
                  <a:rPr lang="es-ES" dirty="0" err="1"/>
                  <a:t>esta</a:t>
                </a:r>
                <a:r>
                  <a:rPr lang="es-ES" dirty="0"/>
                  <a:t> </a:t>
                </a:r>
                <a:r>
                  <a:rPr lang="es-ES" dirty="0" err="1"/>
                  <a:t>función</a:t>
                </a:r>
                <a:r>
                  <a:rPr lang="es-ES" dirty="0"/>
                  <a:t>, se </a:t>
                </a:r>
                <a:r>
                  <a:rPr lang="es-ES" dirty="0" err="1"/>
                  <a:t>obtuvo</a:t>
                </a:r>
                <a:r>
                  <a:rPr lang="es-ES" dirty="0"/>
                  <a:t> que </a:t>
                </a:r>
                <a:r>
                  <a:rPr lang="es-ES" dirty="0" err="1"/>
                  <a:t>el</a:t>
                </a:r>
                <a:r>
                  <a:rPr lang="es-ES" dirty="0"/>
                  <a:t> valor para </a:t>
                </a:r>
                <a:r>
                  <a:rPr lang="es-ES" dirty="0" err="1"/>
                  <a:t>el</a:t>
                </a:r>
                <a:r>
                  <a:rPr lang="es-ES" dirty="0"/>
                  <a:t> </a:t>
                </a:r>
                <a:r>
                  <a:rPr lang="es-ES" b="1" dirty="0" err="1"/>
                  <a:t>estadístico</a:t>
                </a:r>
                <a:r>
                  <a:rPr lang="es-ES" b="1" dirty="0"/>
                  <a:t> </a:t>
                </a:r>
                <a14:m>
                  <m:oMath xmlns:m="http://schemas.openxmlformats.org/officeDocument/2006/math">
                    <m:r>
                      <a:rPr lang="es-ES" b="1" i="1">
                        <a:latin typeface="Cambria Math" panose="02040503050406030204" pitchFamily="18" charset="0"/>
                      </a:rPr>
                      <m:t>𝐭</m:t>
                    </m:r>
                  </m:oMath>
                </a14:m>
                <a:r>
                  <a:rPr lang="es-ES" dirty="0"/>
                  <a:t> es </a:t>
                </a:r>
                <a14:m>
                  <m:oMath xmlns:m="http://schemas.openxmlformats.org/officeDocument/2006/math">
                    <m:r>
                      <a:rPr lang="es-ES">
                        <a:latin typeface="Cambria Math" panose="02040503050406030204" pitchFamily="18" charset="0"/>
                      </a:rPr>
                      <m:t>−</m:t>
                    </m:r>
                    <m:r>
                      <a:rPr lang="es-ES">
                        <a:latin typeface="Cambria Math" panose="02040503050406030204" pitchFamily="18" charset="0"/>
                      </a:rPr>
                      <m:t>23</m:t>
                    </m:r>
                    <m:r>
                      <a:rPr lang="es-ES">
                        <a:latin typeface="Cambria Math" panose="02040503050406030204" pitchFamily="18" charset="0"/>
                      </a:rPr>
                      <m:t>.</m:t>
                    </m:r>
                    <m:r>
                      <a:rPr lang="es-ES">
                        <a:latin typeface="Cambria Math" panose="02040503050406030204" pitchFamily="18" charset="0"/>
                      </a:rPr>
                      <m:t>811</m:t>
                    </m:r>
                  </m:oMath>
                </a14:m>
                <a:r>
                  <a:rPr lang="es-ES" dirty="0"/>
                  <a:t>, con </a:t>
                </a:r>
                <a14:m>
                  <m:oMath xmlns:m="http://schemas.openxmlformats.org/officeDocument/2006/math">
                    <m:r>
                      <a:rPr lang="es-ES">
                        <a:latin typeface="Cambria Math" panose="02040503050406030204" pitchFamily="18" charset="0"/>
                      </a:rPr>
                      <m:t>44</m:t>
                    </m:r>
                  </m:oMath>
                </a14:m>
                <a:r>
                  <a:rPr lang="es-ES" dirty="0"/>
                  <a:t> </a:t>
                </a:r>
                <a:r>
                  <a:rPr lang="es-ES" dirty="0" err="1"/>
                  <a:t>grados</a:t>
                </a:r>
                <a:r>
                  <a:rPr lang="es-ES" dirty="0"/>
                  <a:t> </a:t>
                </a:r>
                <a:r>
                  <a:rPr lang="es-ES" dirty="0" err="1"/>
                  <a:t>libertad</a:t>
                </a:r>
                <a:r>
                  <a:rPr lang="es-ES" dirty="0"/>
                  <a:t>. </a:t>
                </a:r>
              </a:p>
              <a:p>
                <a:pPr marL="0" lvl="0" indent="0" algn="just">
                  <a:buNone/>
                </a:pPr>
                <a:r>
                  <a:rPr lang="es-ES" dirty="0"/>
                  <a:t>El </a:t>
                </a:r>
                <a14:m>
                  <m:oMath xmlns:m="http://schemas.openxmlformats.org/officeDocument/2006/math">
                    <m:r>
                      <a:rPr lang="es-ES" b="1" i="1">
                        <a:latin typeface="Cambria Math" panose="02040503050406030204" pitchFamily="18" charset="0"/>
                      </a:rPr>
                      <m:t>𝐩</m:t>
                    </m:r>
                    <m:r>
                      <a:rPr lang="es-ES" b="1">
                        <a:latin typeface="Cambria Math" panose="02040503050406030204" pitchFamily="18" charset="0"/>
                      </a:rPr>
                      <m:t>−</m:t>
                    </m:r>
                    <m:r>
                      <a:rPr lang="es-ES" b="1" i="1">
                        <a:latin typeface="Cambria Math" panose="02040503050406030204" pitchFamily="18" charset="0"/>
                      </a:rPr>
                      <m:t>𝐯𝐚𝐥𝐨𝐫</m:t>
                    </m:r>
                  </m:oMath>
                </a14:m>
                <a:r>
                  <a:rPr lang="es-ES" b="1" dirty="0"/>
                  <a:t> </a:t>
                </a:r>
                <a:r>
                  <a:rPr lang="es-ES" dirty="0"/>
                  <a:t>es </a:t>
                </a:r>
                <a:r>
                  <a:rPr lang="es-ES" dirty="0" err="1"/>
                  <a:t>bastante</a:t>
                </a:r>
                <a:r>
                  <a:rPr lang="es-ES" dirty="0"/>
                  <a:t> alto, es </a:t>
                </a:r>
                <a:r>
                  <a:rPr lang="es-ES" dirty="0" err="1"/>
                  <a:t>igual</a:t>
                </a:r>
                <a:r>
                  <a:rPr lang="es-ES" dirty="0"/>
                  <a:t> </a:t>
                </a:r>
                <a14:m>
                  <m:oMath xmlns:m="http://schemas.openxmlformats.org/officeDocument/2006/math">
                    <m:r>
                      <a:rPr lang="es-ES">
                        <a:latin typeface="Cambria Math" panose="02040503050406030204" pitchFamily="18" charset="0"/>
                      </a:rPr>
                      <m:t>0</m:t>
                    </m:r>
                    <m:r>
                      <a:rPr lang="es-ES">
                        <a:latin typeface="Cambria Math" panose="02040503050406030204" pitchFamily="18" charset="0"/>
                      </a:rPr>
                      <m:t>,</m:t>
                    </m:r>
                    <m:r>
                      <a:rPr lang="es-ES">
                        <a:latin typeface="Cambria Math" panose="02040503050406030204" pitchFamily="18" charset="0"/>
                      </a:rPr>
                      <m:t>9976</m:t>
                    </m:r>
                  </m:oMath>
                </a14:m>
                <a:r>
                  <a:rPr lang="es-ES" dirty="0"/>
                  <a:t> (que </a:t>
                </a:r>
                <a:r>
                  <a:rPr lang="es-ES" dirty="0" err="1"/>
                  <a:t>representa</a:t>
                </a:r>
                <a:r>
                  <a:rPr lang="es-ES" dirty="0"/>
                  <a:t> un </a:t>
                </a:r>
                <a14:m>
                  <m:oMath xmlns:m="http://schemas.openxmlformats.org/officeDocument/2006/math">
                    <m:r>
                      <a:rPr lang="es-ES">
                        <a:latin typeface="Cambria Math" panose="02040503050406030204" pitchFamily="18" charset="0"/>
                      </a:rPr>
                      <m:t>99</m:t>
                    </m:r>
                    <m:r>
                      <a:rPr lang="es-ES">
                        <a:latin typeface="Cambria Math" panose="02040503050406030204" pitchFamily="18" charset="0"/>
                      </a:rPr>
                      <m:t>.</m:t>
                    </m:r>
                    <m:r>
                      <a:rPr lang="es-ES">
                        <a:latin typeface="Cambria Math" panose="02040503050406030204" pitchFamily="18" charset="0"/>
                      </a:rPr>
                      <m:t>76</m:t>
                    </m:r>
                    <m:r>
                      <a:rPr lang="es-ES">
                        <a:latin typeface="Cambria Math" panose="02040503050406030204" pitchFamily="18" charset="0"/>
                      </a:rPr>
                      <m:t>%</m:t>
                    </m:r>
                  </m:oMath>
                </a14:m>
                <a:r>
                  <a:rPr lang="es-ES" dirty="0"/>
                  <a:t>).  Y se </a:t>
                </a:r>
                <a:r>
                  <a:rPr lang="es-ES" dirty="0" err="1"/>
                  <a:t>cumple</a:t>
                </a:r>
                <a:r>
                  <a:rPr lang="es-ES" dirty="0"/>
                  <a:t> que </a:t>
                </a:r>
                <a14:m>
                  <m:oMath xmlns:m="http://schemas.openxmlformats.org/officeDocument/2006/math">
                    <m:r>
                      <a:rPr lang="es-ES">
                        <a:latin typeface="Cambria Math" panose="02040503050406030204" pitchFamily="18" charset="0"/>
                      </a:rPr>
                      <m:t>𝛼</m:t>
                    </m:r>
                    <m:r>
                      <a:rPr lang="es-ES">
                        <a:latin typeface="Cambria Math" panose="02040503050406030204" pitchFamily="18" charset="0"/>
                      </a:rPr>
                      <m:t>=</m:t>
                    </m:r>
                    <m:r>
                      <a:rPr lang="es-ES">
                        <a:latin typeface="Cambria Math" panose="02040503050406030204" pitchFamily="18" charset="0"/>
                      </a:rPr>
                      <m:t>0</m:t>
                    </m:r>
                    <m:r>
                      <a:rPr lang="es-ES">
                        <a:latin typeface="Cambria Math" panose="02040503050406030204" pitchFamily="18" charset="0"/>
                      </a:rPr>
                      <m:t>.</m:t>
                    </m:r>
                    <m:r>
                      <a:rPr lang="es-ES">
                        <a:latin typeface="Cambria Math" panose="02040503050406030204" pitchFamily="18" charset="0"/>
                      </a:rPr>
                      <m:t>05</m:t>
                    </m:r>
                    <m:r>
                      <a:rPr lang="es-ES">
                        <a:latin typeface="Cambria Math" panose="02040503050406030204" pitchFamily="18" charset="0"/>
                      </a:rPr>
                      <m:t>&lt;</m:t>
                    </m:r>
                    <m:r>
                      <a:rPr lang="es-ES">
                        <a:latin typeface="Cambria Math" panose="02040503050406030204" pitchFamily="18" charset="0"/>
                      </a:rPr>
                      <m:t>99</m:t>
                    </m:r>
                    <m:r>
                      <a:rPr lang="es-ES">
                        <a:latin typeface="Cambria Math" panose="02040503050406030204" pitchFamily="18" charset="0"/>
                      </a:rPr>
                      <m:t>.</m:t>
                    </m:r>
                    <m:r>
                      <a:rPr lang="es-ES">
                        <a:latin typeface="Cambria Math" panose="02040503050406030204" pitchFamily="18" charset="0"/>
                      </a:rPr>
                      <m:t>76</m:t>
                    </m:r>
                  </m:oMath>
                </a14:m>
                <a:r>
                  <a:rPr lang="es-ES" dirty="0"/>
                  <a:t>. </a:t>
                </a:r>
              </a:p>
              <a:p>
                <a:pPr marL="0" lvl="0" indent="0" algn="just">
                  <a:buNone/>
                </a:pPr>
                <a:endParaRPr lang="es-ES" dirty="0"/>
              </a:p>
              <a:p>
                <a:pPr marL="0" lvl="0" indent="0" algn="just">
                  <a:buNone/>
                </a:pPr>
                <a:r>
                  <a:rPr lang="es-ES" dirty="0"/>
                  <a:t>Por lo tanto, la </a:t>
                </a:r>
                <a:r>
                  <a:rPr lang="es-ES" dirty="0" err="1"/>
                  <a:t>hipótesis</a:t>
                </a:r>
                <a:r>
                  <a:rPr lang="es-ES" dirty="0"/>
                  <a:t> </a:t>
                </a:r>
                <a:r>
                  <a:rPr lang="es-ES" dirty="0" err="1"/>
                  <a:t>alternativa</a:t>
                </a:r>
                <a:r>
                  <a:rPr lang="es-ES" dirty="0"/>
                  <a:t> se </a:t>
                </a:r>
                <a:r>
                  <a:rPr lang="es-ES" dirty="0" err="1"/>
                  <a:t>rechaza</a:t>
                </a:r>
                <a:r>
                  <a:rPr lang="es-ES" dirty="0"/>
                  <a:t>, mas </a:t>
                </a:r>
                <a:r>
                  <a:rPr lang="es-ES" dirty="0" err="1"/>
                  <a:t>aún</a:t>
                </a:r>
                <a:r>
                  <a:rPr lang="es-ES" dirty="0"/>
                  <a:t>, se </a:t>
                </a:r>
                <a:r>
                  <a:rPr lang="es-ES" dirty="0" err="1"/>
                  <a:t>rechaza</a:t>
                </a:r>
                <a:r>
                  <a:rPr lang="es-ES" dirty="0"/>
                  <a:t> para </a:t>
                </a:r>
                <a:r>
                  <a:rPr lang="es-ES" dirty="0" err="1"/>
                  <a:t>todo</a:t>
                </a:r>
                <a:r>
                  <a:rPr lang="es-ES" dirty="0"/>
                  <a:t> </a:t>
                </a:r>
                <a:r>
                  <a:rPr lang="es-ES" dirty="0" err="1"/>
                  <a:t>nivel</a:t>
                </a:r>
                <a:r>
                  <a:rPr lang="es-ES" dirty="0"/>
                  <a:t> de </a:t>
                </a:r>
                <a:r>
                  <a:rPr lang="es-ES" dirty="0" err="1"/>
                  <a:t>significancia</a:t>
                </a:r>
                <a:r>
                  <a:rPr lang="es-ES" dirty="0"/>
                  <a:t> </a:t>
                </a:r>
                <a:r>
                  <a:rPr lang="es-ES" dirty="0" err="1"/>
                  <a:t>porque</a:t>
                </a:r>
                <a:r>
                  <a:rPr lang="es-ES" dirty="0"/>
                  <a:t> se </a:t>
                </a:r>
                <a:r>
                  <a:rPr lang="es-ES" dirty="0" err="1"/>
                  <a:t>necesita</a:t>
                </a:r>
                <a:r>
                  <a:rPr lang="es-ES" dirty="0"/>
                  <a:t> un valor para </a:t>
                </a:r>
                <a14:m>
                  <m:oMath xmlns:m="http://schemas.openxmlformats.org/officeDocument/2006/math">
                    <m:r>
                      <a:rPr lang="es-ES">
                        <a:latin typeface="Cambria Math" panose="02040503050406030204" pitchFamily="18" charset="0"/>
                      </a:rPr>
                      <m:t>𝛼</m:t>
                    </m:r>
                  </m:oMath>
                </a14:m>
                <a:r>
                  <a:rPr lang="es-ES" dirty="0"/>
                  <a:t> </a:t>
                </a:r>
                <a:r>
                  <a:rPr lang="es-ES" dirty="0" err="1"/>
                  <a:t>más</a:t>
                </a:r>
                <a:r>
                  <a:rPr lang="es-ES" dirty="0"/>
                  <a:t> alto que </a:t>
                </a:r>
                <a:r>
                  <a:rPr lang="es-ES" dirty="0" err="1"/>
                  <a:t>el</a:t>
                </a:r>
                <a:r>
                  <a:rPr lang="es-ES" dirty="0"/>
                  <a:t> </a:t>
                </a:r>
                <a14:m>
                  <m:oMath xmlns:m="http://schemas.openxmlformats.org/officeDocument/2006/math">
                    <m:r>
                      <a:rPr lang="es-ES">
                        <a:latin typeface="Cambria Math" panose="02040503050406030204" pitchFamily="18" charset="0"/>
                      </a:rPr>
                      <m:t>𝑝</m:t>
                    </m:r>
                    <m:r>
                      <a:rPr lang="es-ES">
                        <a:latin typeface="Cambria Math" panose="02040503050406030204" pitchFamily="18" charset="0"/>
                      </a:rPr>
                      <m:t>−</m:t>
                    </m:r>
                    <m:r>
                      <a:rPr lang="es-ES">
                        <a:latin typeface="Cambria Math" panose="02040503050406030204" pitchFamily="18" charset="0"/>
                      </a:rPr>
                      <m:t>𝑣𝑎𝑙𝑜𝑟</m:t>
                    </m:r>
                    <m:r>
                      <a:rPr lang="es-ES" b="0" i="0" smtClean="0">
                        <a:latin typeface="Cambria Math" panose="02040503050406030204" pitchFamily="18" charset="0"/>
                      </a:rPr>
                      <m:t>,</m:t>
                    </m:r>
                  </m:oMath>
                </a14:m>
                <a:r>
                  <a:rPr lang="es-ES" dirty="0"/>
                  <a:t> para rechazar la hipótesis nula.</a:t>
                </a:r>
              </a:p>
              <a:p>
                <a:pPr marL="0" lvl="0" indent="0" algn="just">
                  <a:buNone/>
                </a:pPr>
                <a:endParaRPr lang="es-ES" dirty="0"/>
              </a:p>
              <a:p>
                <a:pPr marL="0" lvl="0" indent="0" algn="just">
                  <a:buNone/>
                </a:pPr>
                <a:r>
                  <a:rPr lang="es-ES" dirty="0"/>
                  <a:t>Se afirma entonces, con seguridad, que la tasa de bateo es inferior a </a:t>
                </a:r>
                <a14:m>
                  <m:oMath xmlns:m="http://schemas.openxmlformats.org/officeDocument/2006/math">
                    <m:r>
                      <a:rPr lang="es-ES">
                        <a:latin typeface="Cambria Math" panose="02040503050406030204" pitchFamily="18" charset="0"/>
                      </a:rPr>
                      <m:t>0</m:t>
                    </m:r>
                    <m:r>
                      <a:rPr lang="es-ES">
                        <a:latin typeface="Cambria Math" panose="02040503050406030204" pitchFamily="18" charset="0"/>
                      </a:rPr>
                      <m:t>.</m:t>
                    </m:r>
                    <m:r>
                      <a:rPr lang="es-ES">
                        <a:latin typeface="Cambria Math" panose="02040503050406030204" pitchFamily="18" charset="0"/>
                      </a:rPr>
                      <m:t>300</m:t>
                    </m:r>
                  </m:oMath>
                </a14:m>
                <a:r>
                  <a:rPr lang="es-ES" dirty="0"/>
                  <a:t>, tal como se podía apreciar con el intervalo de confianza.</a:t>
                </a: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853" y="1200151"/>
                <a:ext cx="8674768" cy="3394472"/>
              </a:xfrm>
              <a:blipFill>
                <a:blip r:embed="rId2"/>
                <a:stretch>
                  <a:fillRect l="-914" t="-3052" r="-914" b="-323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088" y="90563"/>
            <a:ext cx="6589206" cy="857250"/>
          </a:xfrm>
        </p:spPr>
        <p:txBody>
          <a:bodyPr>
            <a:normAutofit fontScale="90000"/>
          </a:bodyPr>
          <a:lstStyle/>
          <a:p>
            <a:pPr marL="0" lvl="0" indent="0">
              <a:buNone/>
            </a:pPr>
            <a:r>
              <a:rPr dirty="0" err="1"/>
              <a:t>Comparación</a:t>
            </a:r>
            <a:r>
              <a:rPr dirty="0"/>
              <a:t> entre las </a:t>
            </a:r>
            <a:r>
              <a:rPr dirty="0" err="1"/>
              <a:t>tasas</a:t>
            </a:r>
            <a:r>
              <a:rPr dirty="0"/>
              <a:t> de </a:t>
            </a:r>
            <a:r>
              <a:rPr dirty="0" err="1"/>
              <a:t>ponches</a:t>
            </a:r>
            <a:r>
              <a:rPr dirty="0"/>
              <a:t> y las de </a:t>
            </a:r>
            <a:r>
              <a:rPr dirty="0" err="1"/>
              <a:t>jonrones</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0947" y="1384621"/>
                <a:ext cx="8387927" cy="3394472"/>
              </a:xfrm>
            </p:spPr>
            <p:txBody>
              <a:bodyPr>
                <a:normAutofit fontScale="92500"/>
              </a:bodyPr>
              <a:lstStyle/>
              <a:p>
                <a:pPr marL="0" lvl="0" indent="0" algn="just">
                  <a:buNone/>
                </a:pPr>
                <a:r>
                  <a:rPr lang="es-419" dirty="0"/>
                  <a:t>    </a:t>
                </a:r>
                <a:r>
                  <a:rPr dirty="0" err="1"/>
                  <a:t>Ahora</a:t>
                </a:r>
                <a:r>
                  <a:rPr dirty="0"/>
                  <a:t>, </a:t>
                </a:r>
                <a:r>
                  <a:rPr dirty="0" err="1"/>
                  <a:t>deseamos</a:t>
                </a:r>
                <a:r>
                  <a:rPr dirty="0"/>
                  <a:t> </a:t>
                </a:r>
                <a:r>
                  <a:rPr dirty="0" err="1"/>
                  <a:t>comparar</a:t>
                </a:r>
                <a:r>
                  <a:rPr dirty="0"/>
                  <a:t> las </a:t>
                </a:r>
                <a:r>
                  <a:rPr dirty="0" err="1"/>
                  <a:t>tasas</a:t>
                </a:r>
                <a:r>
                  <a:rPr dirty="0"/>
                  <a:t> de </a:t>
                </a:r>
                <a:r>
                  <a:rPr dirty="0" err="1"/>
                  <a:t>ponches</a:t>
                </a:r>
                <a:r>
                  <a:rPr dirty="0"/>
                  <a:t> y de </a:t>
                </a:r>
                <a:r>
                  <a:rPr dirty="0" err="1"/>
                  <a:t>jonrones</a:t>
                </a:r>
                <a:r>
                  <a:rPr dirty="0"/>
                  <a:t> para </a:t>
                </a:r>
                <a:r>
                  <a:rPr dirty="0" err="1"/>
                  <a:t>determinar</a:t>
                </a:r>
                <a:r>
                  <a:rPr dirty="0"/>
                  <a:t> </a:t>
                </a:r>
                <a:r>
                  <a:rPr dirty="0" err="1"/>
                  <a:t>si</a:t>
                </a:r>
                <a:r>
                  <a:rPr dirty="0"/>
                  <a:t> </a:t>
                </a:r>
                <a:r>
                  <a:rPr lang="es-419" dirty="0"/>
                  <a:t>son </a:t>
                </a:r>
                <a:r>
                  <a:rPr dirty="0"/>
                  <a:t>o no </a:t>
                </a:r>
                <a:r>
                  <a:rPr dirty="0" err="1"/>
                  <a:t>parecidas</a:t>
                </a:r>
                <a:r>
                  <a:rPr dirty="0"/>
                  <a:t>. Como no </a:t>
                </a:r>
                <a:r>
                  <a:rPr dirty="0" err="1"/>
                  <a:t>tenemos</a:t>
                </a:r>
                <a:r>
                  <a:rPr dirty="0"/>
                  <a:t> </a:t>
                </a:r>
                <a:r>
                  <a:rPr dirty="0" err="1"/>
                  <a:t>conocimiento</a:t>
                </a:r>
                <a:r>
                  <a:rPr dirty="0"/>
                  <a:t> </a:t>
                </a:r>
                <a:r>
                  <a:rPr dirty="0" err="1"/>
                  <a:t>acerca</a:t>
                </a:r>
                <a:r>
                  <a:rPr dirty="0"/>
                  <a:t> de las </a:t>
                </a:r>
                <a:r>
                  <a:rPr dirty="0" err="1"/>
                  <a:t>varianzas</a:t>
                </a:r>
                <a:r>
                  <a:rPr dirty="0"/>
                  <a:t> </a:t>
                </a:r>
                <a:r>
                  <a:rPr dirty="0" err="1"/>
                  <a:t>poblacionales</a:t>
                </a:r>
                <a:r>
                  <a:rPr dirty="0"/>
                  <a:t>, </a:t>
                </a:r>
                <a:r>
                  <a:rPr dirty="0" err="1"/>
                  <a:t>usaremos</a:t>
                </a:r>
                <a:r>
                  <a:rPr dirty="0"/>
                  <a:t> </a:t>
                </a:r>
                <a:r>
                  <a:rPr dirty="0" err="1"/>
                  <a:t>el</a:t>
                </a:r>
                <a:r>
                  <a:rPr dirty="0"/>
                  <a:t> test de Welch </a:t>
                </a:r>
                <a:r>
                  <a:rPr dirty="0" err="1"/>
                  <a:t>tal</a:t>
                </a:r>
                <a:r>
                  <a:rPr dirty="0"/>
                  <a:t> y </a:t>
                </a:r>
                <a:r>
                  <a:rPr dirty="0" err="1"/>
                  <a:t>como</a:t>
                </a:r>
                <a:r>
                  <a:rPr dirty="0"/>
                  <a:t> es </a:t>
                </a:r>
                <a:r>
                  <a:rPr dirty="0" err="1"/>
                  <a:t>explicado</a:t>
                </a:r>
                <a:r>
                  <a:rPr dirty="0"/>
                  <a:t> </a:t>
                </a:r>
                <a:r>
                  <a:rPr dirty="0" err="1"/>
                  <a:t>en</a:t>
                </a:r>
                <a:r>
                  <a:rPr dirty="0"/>
                  <a:t> </a:t>
                </a:r>
                <a:r>
                  <a:rPr sz="2000" i="1" dirty="0" err="1"/>
                  <a:t>Heumann</a:t>
                </a:r>
                <a:r>
                  <a:rPr sz="2000" i="1" dirty="0"/>
                  <a:t>, </a:t>
                </a:r>
                <a:r>
                  <a:rPr sz="2000" i="1" dirty="0" err="1"/>
                  <a:t>Schomaker</a:t>
                </a:r>
                <a:r>
                  <a:rPr sz="2000" i="1" dirty="0"/>
                  <a:t> (2017)</a:t>
                </a:r>
                <a:r>
                  <a:rPr dirty="0"/>
                  <a:t> para </a:t>
                </a:r>
                <a:r>
                  <a:rPr dirty="0" err="1"/>
                  <a:t>comparar</a:t>
                </a:r>
                <a:r>
                  <a:rPr dirty="0"/>
                  <a:t> las medias. </a:t>
                </a:r>
                <a:endParaRPr lang="es-419" dirty="0"/>
              </a:p>
              <a:p>
                <a:pPr marL="0" lvl="0" indent="0" algn="just">
                  <a:buNone/>
                </a:pPr>
                <a:r>
                  <a:rPr lang="es-419" dirty="0"/>
                  <a:t>    </a:t>
                </a:r>
                <a:r>
                  <a:rPr dirty="0" err="1"/>
                  <a:t>En</a:t>
                </a:r>
                <a:r>
                  <a:rPr dirty="0"/>
                  <a:t> </a:t>
                </a:r>
                <a:r>
                  <a:rPr dirty="0" err="1"/>
                  <a:t>este</a:t>
                </a:r>
                <a:r>
                  <a:rPr dirty="0"/>
                  <a:t> </a:t>
                </a:r>
                <a:r>
                  <a:rPr dirty="0" err="1"/>
                  <a:t>caso</a:t>
                </a:r>
                <a:r>
                  <a:rPr dirty="0"/>
                  <a:t>, </a:t>
                </a:r>
                <a:r>
                  <a:rPr dirty="0" err="1"/>
                  <a:t>haremos</a:t>
                </a:r>
                <a:r>
                  <a:rPr dirty="0"/>
                  <a:t> </a:t>
                </a:r>
                <a:r>
                  <a:rPr dirty="0" err="1"/>
                  <a:t>una</a:t>
                </a:r>
                <a:r>
                  <a:rPr dirty="0"/>
                  <a:t> </a:t>
                </a:r>
                <a:r>
                  <a:rPr dirty="0" err="1"/>
                  <a:t>prueba</a:t>
                </a:r>
                <a:r>
                  <a:rPr dirty="0"/>
                  <a:t> de </a:t>
                </a:r>
                <a:r>
                  <a:rPr dirty="0" err="1"/>
                  <a:t>hipótesis</a:t>
                </a:r>
                <a:r>
                  <a:rPr dirty="0"/>
                  <a:t>, </a:t>
                </a:r>
                <a:r>
                  <a:rPr dirty="0" err="1"/>
                  <a:t>donde</a:t>
                </a:r>
                <a:r>
                  <a:rPr dirty="0"/>
                  <a:t> </a:t>
                </a:r>
                <a:r>
                  <a:rPr dirty="0" err="1"/>
                  <a:t>tomaremos</a:t>
                </a:r>
                <a:r>
                  <a:rPr dirty="0"/>
                  <a:t> </a:t>
                </a:r>
                <a:r>
                  <a:rPr dirty="0" err="1"/>
                  <a:t>como</a:t>
                </a:r>
                <a:r>
                  <a:rPr dirty="0"/>
                  <a:t> </a:t>
                </a:r>
                <a:r>
                  <a:rPr dirty="0" err="1"/>
                  <a:t>hipótesis</a:t>
                </a:r>
                <a:r>
                  <a:rPr dirty="0"/>
                  <a:t> </a:t>
                </a:r>
                <a:r>
                  <a:rPr dirty="0" err="1"/>
                  <a:t>nula</a:t>
                </a: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a14:m>
                <a:r>
                  <a:rPr dirty="0"/>
                  <a:t> e </a:t>
                </a:r>
                <a:r>
                  <a:rPr dirty="0" err="1"/>
                  <a:t>hipótesis</a:t>
                </a:r>
                <a:r>
                  <a:rPr dirty="0"/>
                  <a:t> </a:t>
                </a:r>
                <a:r>
                  <a:rPr dirty="0" err="1"/>
                  <a:t>alternativa</a:t>
                </a: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𝑎</m:t>
                        </m:r>
                      </m:sub>
                    </m:sSub>
                  </m:oMath>
                </a14:m>
                <a:r>
                  <a:rPr dirty="0"/>
                  <a:t> las dadas </a:t>
                </a:r>
                <a:r>
                  <a:rPr dirty="0" err="1"/>
                  <a:t>por</a:t>
                </a:r>
                <a:r>
                  <a:rPr dirty="0"/>
                  <a:t>: </a:t>
                </a:r>
                <a:endParaRPr lang="es-419" dirty="0"/>
              </a:p>
              <a:p>
                <a:pPr marL="0" lvl="0" indent="0" algn="just">
                  <a:buNone/>
                </a:pP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jonrones</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ponches</m:t>
                        </m:r>
                      </m:sub>
                    </m:sSub>
                    <m:r>
                      <a:rPr>
                        <a:latin typeface="Cambria Math" panose="02040503050406030204" pitchFamily="18" charset="0"/>
                      </a:rPr>
                      <m:t>=</m:t>
                    </m:r>
                    <m:r>
                      <a:rPr>
                        <a:latin typeface="Cambria Math" panose="02040503050406030204" pitchFamily="18" charset="0"/>
                      </a:rPr>
                      <m:t>0</m:t>
                    </m:r>
                    <m:r>
                      <a:rPr>
                        <a:latin typeface="Cambria Math" panose="02040503050406030204" pitchFamily="18" charset="0"/>
                      </a:rPr>
                      <m:t> </m:t>
                    </m:r>
                    <m:r>
                      <m:rPr>
                        <m:nor/>
                      </m:rPr>
                      <a:rPr/>
                      <m:t> </m:t>
                    </m:r>
                    <m:r>
                      <m:rPr>
                        <m:nor/>
                      </m:rPr>
                      <a:rPr/>
                      <m:t>vs</m:t>
                    </m:r>
                    <m:r>
                      <m:rPr>
                        <m:nor/>
                      </m:rPr>
                      <a:rPr/>
                      <m:t>. </m:t>
                    </m:r>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𝑎</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jonrones</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ponches</m:t>
                        </m:r>
                      </m:sub>
                    </m:sSub>
                    <m:r>
                      <a:rPr>
                        <a:latin typeface="Cambria Math" panose="02040503050406030204" pitchFamily="18" charset="0"/>
                      </a:rPr>
                      <m:t>≠</m:t>
                    </m:r>
                    <m:r>
                      <a:rPr>
                        <a:latin typeface="Cambria Math" panose="02040503050406030204" pitchFamily="18" charset="0"/>
                      </a:rPr>
                      <m:t>0</m:t>
                    </m:r>
                  </m:oMath>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0947" y="1384621"/>
                <a:ext cx="8387927" cy="3394472"/>
              </a:xfrm>
              <a:blipFill>
                <a:blip r:embed="rId2"/>
                <a:stretch>
                  <a:fillRect l="-945" t="-1257" r="-94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164" y="37800"/>
            <a:ext cx="6741670" cy="857250"/>
          </a:xfrm>
        </p:spPr>
        <p:txBody>
          <a:bodyPr>
            <a:normAutofit fontScale="90000"/>
          </a:bodyPr>
          <a:lstStyle/>
          <a:p>
            <a:pPr marL="0" lvl="0" indent="0">
              <a:buNone/>
            </a:pPr>
            <a:r>
              <a:rPr dirty="0" err="1"/>
              <a:t>Comparación</a:t>
            </a:r>
            <a:r>
              <a:rPr dirty="0"/>
              <a:t> entre las </a:t>
            </a:r>
            <a:r>
              <a:rPr dirty="0" err="1"/>
              <a:t>tasas</a:t>
            </a:r>
            <a:r>
              <a:rPr dirty="0"/>
              <a:t> de </a:t>
            </a:r>
            <a:r>
              <a:rPr dirty="0" err="1"/>
              <a:t>ponches</a:t>
            </a:r>
            <a:r>
              <a:rPr dirty="0"/>
              <a:t> y las de </a:t>
            </a:r>
            <a:r>
              <a:rPr dirty="0" err="1"/>
              <a:t>jonrones</a:t>
            </a:r>
            <a:endParaRPr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88758" y="1217557"/>
                <a:ext cx="8566483" cy="3419928"/>
              </a:xfrm>
            </p:spPr>
            <p:txBody>
              <a:bodyPr>
                <a:noAutofit/>
              </a:bodyPr>
              <a:lstStyle/>
              <a:p>
                <a:pPr marL="0" lvl="0" indent="0" algn="just">
                  <a:buNone/>
                </a:pPr>
                <a:r>
                  <a:rPr sz="2000" dirty="0"/>
                  <a:t>Es </a:t>
                </a:r>
                <a:r>
                  <a:rPr sz="2000" dirty="0" err="1"/>
                  <a:t>decir</a:t>
                </a:r>
                <a:r>
                  <a:rPr sz="2000" dirty="0"/>
                  <a:t>, </a:t>
                </a:r>
                <a:r>
                  <a:rPr sz="2000" dirty="0" err="1"/>
                  <a:t>queremos</a:t>
                </a:r>
                <a:r>
                  <a:rPr sz="2000" dirty="0"/>
                  <a:t> </a:t>
                </a:r>
                <a:r>
                  <a:rPr sz="2000" dirty="0" err="1"/>
                  <a:t>determinar</a:t>
                </a:r>
                <a:r>
                  <a:rPr sz="2000" dirty="0"/>
                  <a:t> </a:t>
                </a:r>
                <a:r>
                  <a:rPr sz="2000" dirty="0" err="1"/>
                  <a:t>si</a:t>
                </a:r>
                <a:r>
                  <a:rPr sz="2000" dirty="0"/>
                  <a:t> las </a:t>
                </a:r>
                <a:r>
                  <a:rPr sz="2000" dirty="0" err="1"/>
                  <a:t>tasas</a:t>
                </a:r>
                <a:r>
                  <a:rPr sz="2000" dirty="0"/>
                  <a:t> de </a:t>
                </a:r>
                <a:r>
                  <a:rPr sz="2000" dirty="0" err="1"/>
                  <a:t>jonrones</a:t>
                </a:r>
                <a:r>
                  <a:rPr sz="2000" dirty="0"/>
                  <a:t> y </a:t>
                </a:r>
                <a:r>
                  <a:rPr sz="2000" dirty="0" err="1"/>
                  <a:t>ponches</a:t>
                </a:r>
                <a:r>
                  <a:rPr sz="2000" dirty="0"/>
                  <a:t> son </a:t>
                </a:r>
                <a:r>
                  <a:rPr sz="2000" dirty="0" err="1"/>
                  <a:t>distintas</a:t>
                </a:r>
                <a:r>
                  <a:rPr sz="2000" dirty="0"/>
                  <a:t>. </a:t>
                </a:r>
                <a:r>
                  <a:rPr sz="2000" dirty="0" err="1"/>
                  <a:t>Ahora</a:t>
                </a:r>
                <a:r>
                  <a:rPr sz="2000" dirty="0"/>
                  <a:t>, con </a:t>
                </a:r>
                <a:r>
                  <a:rPr sz="2000" dirty="0" err="1"/>
                  <a:t>apoyo</a:t>
                </a:r>
                <a:r>
                  <a:rPr sz="2000" dirty="0"/>
                  <a:t> del </a:t>
                </a:r>
                <a:r>
                  <a:rPr sz="2000" dirty="0" err="1"/>
                  <a:t>comando</a:t>
                </a:r>
                <a:r>
                  <a:rPr sz="2000" dirty="0"/>
                  <a:t> anterior </a:t>
                </a:r>
                <a:r>
                  <a:rPr sz="2000" dirty="0" err="1">
                    <a:latin typeface="Courier"/>
                  </a:rPr>
                  <a:t>t.test</a:t>
                </a:r>
                <a:r>
                  <a:rPr sz="2000" dirty="0">
                    <a:latin typeface="Courier"/>
                  </a:rPr>
                  <a:t>()</a:t>
                </a:r>
                <a:r>
                  <a:rPr sz="2000" dirty="0"/>
                  <a:t>, </a:t>
                </a:r>
                <a:r>
                  <a:rPr sz="2000" dirty="0" err="1"/>
                  <a:t>pero</a:t>
                </a:r>
                <a:r>
                  <a:rPr sz="2000" dirty="0"/>
                  <a:t> </a:t>
                </a:r>
                <a:r>
                  <a:rPr sz="2000" dirty="0" err="1"/>
                  <a:t>esta</a:t>
                </a:r>
                <a:r>
                  <a:rPr sz="2000" dirty="0"/>
                  <a:t> </a:t>
                </a:r>
                <a:r>
                  <a:rPr sz="2000" dirty="0" err="1"/>
                  <a:t>vez</a:t>
                </a:r>
                <a:r>
                  <a:rPr sz="2000" dirty="0"/>
                  <a:t> para </a:t>
                </a:r>
                <a:r>
                  <a:rPr sz="2000" dirty="0" err="1"/>
                  <a:t>comparar</a:t>
                </a:r>
                <a:r>
                  <a:rPr sz="2000" dirty="0"/>
                  <a:t> dos variables, </a:t>
                </a:r>
                <a:r>
                  <a:rPr sz="2000" dirty="0" err="1"/>
                  <a:t>podremos</a:t>
                </a:r>
                <a:r>
                  <a:rPr sz="2000" dirty="0"/>
                  <a:t> </a:t>
                </a:r>
                <a:r>
                  <a:rPr sz="2000" dirty="0" err="1"/>
                  <a:t>determinar</a:t>
                </a:r>
                <a:r>
                  <a:rPr sz="2000" dirty="0"/>
                  <a:t> </a:t>
                </a:r>
                <a:r>
                  <a:rPr sz="2000" dirty="0" err="1"/>
                  <a:t>cuál</a:t>
                </a:r>
                <a:r>
                  <a:rPr sz="2000" dirty="0"/>
                  <a:t> de </a:t>
                </a:r>
                <a:r>
                  <a:rPr sz="2000" dirty="0" err="1"/>
                  <a:t>estas</a:t>
                </a:r>
                <a:r>
                  <a:rPr sz="2000" dirty="0"/>
                  <a:t> </a:t>
                </a:r>
                <a:r>
                  <a:rPr sz="2000" dirty="0" err="1"/>
                  <a:t>hipótesis</a:t>
                </a:r>
                <a:r>
                  <a:rPr sz="2000" dirty="0"/>
                  <a:t> es </a:t>
                </a:r>
                <a:r>
                  <a:rPr sz="2000" dirty="0" err="1"/>
                  <a:t>aceptada</a:t>
                </a:r>
                <a:r>
                  <a:rPr sz="2000" dirty="0"/>
                  <a:t>.</a:t>
                </a:r>
                <a:endParaRPr lang="es-419" sz="2000" dirty="0"/>
              </a:p>
              <a:p>
                <a:pPr marL="0" lvl="0" indent="0" algn="just">
                  <a:buNone/>
                </a:pPr>
                <a:endParaRPr sz="800" dirty="0"/>
              </a:p>
              <a:p>
                <a:pPr marL="0" lvl="0" indent="0" algn="just">
                  <a:buNone/>
                </a:pPr>
                <a:r>
                  <a:rPr sz="2000" dirty="0"/>
                  <a:t>Como </a:t>
                </a:r>
                <a:r>
                  <a:rPr sz="2000" dirty="0" err="1"/>
                  <a:t>resultado</a:t>
                </a:r>
                <a:r>
                  <a:rPr sz="2000" dirty="0"/>
                  <a:t> se </a:t>
                </a:r>
                <a:r>
                  <a:rPr sz="2000" dirty="0" err="1"/>
                  <a:t>obtuvo</a:t>
                </a:r>
                <a:r>
                  <a:rPr sz="2000" dirty="0"/>
                  <a:t> que </a:t>
                </a:r>
                <a:r>
                  <a:rPr sz="2000" dirty="0" err="1"/>
                  <a:t>el</a:t>
                </a:r>
                <a:r>
                  <a:rPr sz="2000" dirty="0"/>
                  <a:t> </a:t>
                </a:r>
                <a14:m>
                  <m:oMath xmlns:m="http://schemas.openxmlformats.org/officeDocument/2006/math">
                    <m:r>
                      <m:rPr>
                        <m:sty m:val="p"/>
                      </m:rPr>
                      <a:rPr sz="2000">
                        <a:latin typeface="Cambria Math" panose="02040503050406030204" pitchFamily="18" charset="0"/>
                      </a:rPr>
                      <m:t>p</m:t>
                    </m:r>
                    <m:r>
                      <a:rPr sz="2000">
                        <a:latin typeface="Cambria Math" panose="02040503050406030204" pitchFamily="18" charset="0"/>
                      </a:rPr>
                      <m:t>−</m:t>
                    </m:r>
                    <m:r>
                      <m:rPr>
                        <m:sty m:val="p"/>
                      </m:rPr>
                      <a:rPr sz="2000">
                        <a:latin typeface="Cambria Math" panose="02040503050406030204" pitchFamily="18" charset="0"/>
                      </a:rPr>
                      <m:t>valor</m:t>
                    </m:r>
                    <m:r>
                      <a:rPr sz="2000">
                        <a:latin typeface="Cambria Math" panose="02040503050406030204" pitchFamily="18" charset="0"/>
                      </a:rPr>
                      <m:t>=1.112×</m:t>
                    </m:r>
                    <m:sSup>
                      <m:sSupPr>
                        <m:ctrlPr>
                          <a:rPr sz="2000" i="1">
                            <a:latin typeface="Cambria Math" panose="02040503050406030204" pitchFamily="18" charset="0"/>
                          </a:rPr>
                        </m:ctrlPr>
                      </m:sSupPr>
                      <m:e>
                        <m:r>
                          <a:rPr sz="2000">
                            <a:latin typeface="Cambria Math" panose="02040503050406030204" pitchFamily="18" charset="0"/>
                          </a:rPr>
                          <m:t>10</m:t>
                        </m:r>
                      </m:e>
                      <m:sup>
                        <m:r>
                          <a:rPr sz="2000">
                            <a:latin typeface="Cambria Math" panose="02040503050406030204" pitchFamily="18" charset="0"/>
                          </a:rPr>
                          <m:t>−8</m:t>
                        </m:r>
                      </m:sup>
                    </m:sSup>
                  </m:oMath>
                </a14:m>
                <a:r>
                  <a:rPr sz="2000" dirty="0"/>
                  <a:t>, que es </a:t>
                </a:r>
                <a:r>
                  <a:rPr sz="2000" dirty="0" err="1"/>
                  <a:t>extremadamente</a:t>
                </a:r>
                <a:r>
                  <a:rPr sz="2000" dirty="0"/>
                  <a:t> </a:t>
                </a:r>
                <a:r>
                  <a:rPr sz="2000" dirty="0" err="1"/>
                  <a:t>pequeño</a:t>
                </a:r>
                <a:r>
                  <a:rPr sz="2000" dirty="0"/>
                  <a:t>, </a:t>
                </a:r>
                <a:r>
                  <a:rPr sz="2000" dirty="0" err="1"/>
                  <a:t>mucho</a:t>
                </a:r>
                <a:r>
                  <a:rPr sz="2000" dirty="0"/>
                  <a:t> </a:t>
                </a:r>
                <a:r>
                  <a:rPr sz="2000" dirty="0" err="1"/>
                  <a:t>más</a:t>
                </a:r>
                <a:r>
                  <a:rPr sz="2000" dirty="0"/>
                  <a:t> que </a:t>
                </a:r>
                <a:r>
                  <a:rPr sz="2000" dirty="0" err="1"/>
                  <a:t>el</a:t>
                </a:r>
                <a:r>
                  <a:rPr sz="2000" dirty="0"/>
                  <a:t> </a:t>
                </a:r>
                <a:r>
                  <a:rPr sz="2000" dirty="0" err="1"/>
                  <a:t>nivel</a:t>
                </a:r>
                <a:r>
                  <a:rPr sz="2000" dirty="0"/>
                  <a:t> de </a:t>
                </a:r>
                <a:r>
                  <a:rPr sz="2000" dirty="0" err="1"/>
                  <a:t>significancia</a:t>
                </a:r>
                <a:r>
                  <a:rPr sz="2000" dirty="0"/>
                  <a:t> </a:t>
                </a:r>
                <a14:m>
                  <m:oMath xmlns:m="http://schemas.openxmlformats.org/officeDocument/2006/math">
                    <m:r>
                      <a:rPr sz="2000">
                        <a:latin typeface="Cambria Math" panose="02040503050406030204" pitchFamily="18" charset="0"/>
                      </a:rPr>
                      <m:t>𝛼</m:t>
                    </m:r>
                    <m:r>
                      <a:rPr sz="2000">
                        <a:latin typeface="Cambria Math" panose="02040503050406030204" pitchFamily="18" charset="0"/>
                      </a:rPr>
                      <m:t>=0.01</m:t>
                    </m:r>
                  </m:oMath>
                </a14:m>
                <a:r>
                  <a:rPr sz="2000" dirty="0"/>
                  <a:t> que es </a:t>
                </a:r>
                <a:r>
                  <a:rPr sz="2000" dirty="0" err="1"/>
                  <a:t>razonable</a:t>
                </a:r>
                <a:r>
                  <a:rPr sz="2000" dirty="0"/>
                  <a:t> </a:t>
                </a:r>
                <a:r>
                  <a:rPr sz="2000" dirty="0" err="1"/>
                  <a:t>utilizar</a:t>
                </a:r>
                <a:r>
                  <a:rPr sz="2000" dirty="0"/>
                  <a:t> para </a:t>
                </a:r>
                <a:r>
                  <a:rPr sz="2000" dirty="0" err="1"/>
                  <a:t>nuestra</a:t>
                </a:r>
                <a:r>
                  <a:rPr sz="2000" dirty="0"/>
                  <a:t> </a:t>
                </a:r>
                <a:r>
                  <a:rPr sz="2000" dirty="0" err="1"/>
                  <a:t>prueba</a:t>
                </a:r>
                <a:r>
                  <a:rPr sz="2000" dirty="0"/>
                  <a:t> de </a:t>
                </a:r>
                <a:r>
                  <a:rPr sz="2000" dirty="0" err="1"/>
                  <a:t>hipótesis</a:t>
                </a:r>
                <a:r>
                  <a:rPr sz="2000" dirty="0"/>
                  <a:t>. </a:t>
                </a:r>
                <a:endParaRPr lang="es-419" sz="2000" dirty="0"/>
              </a:p>
              <a:p>
                <a:pPr marL="0" lvl="0" indent="0" algn="just">
                  <a:buNone/>
                </a:pPr>
                <a:endParaRPr lang="es-419" sz="1100" dirty="0"/>
              </a:p>
              <a:p>
                <a:pPr marL="0" lvl="0" indent="0" algn="just">
                  <a:buNone/>
                </a:pPr>
                <a:r>
                  <a:rPr sz="2000" dirty="0" err="1"/>
                  <a:t>Adicionalmente</a:t>
                </a:r>
                <a:r>
                  <a:rPr sz="2000" dirty="0"/>
                  <a:t>, </a:t>
                </a:r>
                <a:r>
                  <a:rPr sz="2000" dirty="0" err="1"/>
                  <a:t>el</a:t>
                </a:r>
                <a:r>
                  <a:rPr sz="2000" dirty="0"/>
                  <a:t> </a:t>
                </a:r>
                <a:r>
                  <a:rPr sz="2000" dirty="0" err="1"/>
                  <a:t>intervalo</a:t>
                </a:r>
                <a:r>
                  <a:rPr sz="2000" dirty="0"/>
                  <a:t> de </a:t>
                </a:r>
                <a:r>
                  <a:rPr sz="2000" dirty="0" err="1"/>
                  <a:t>confianza</a:t>
                </a:r>
                <a:r>
                  <a:rPr sz="2000" dirty="0"/>
                  <a:t> que se </a:t>
                </a:r>
                <a:r>
                  <a:rPr sz="2000" dirty="0" err="1"/>
                  <a:t>obtuvo</a:t>
                </a:r>
                <a:r>
                  <a:rPr sz="2000" dirty="0"/>
                  <a:t> </a:t>
                </a:r>
                <a:r>
                  <a:rPr sz="2000" dirty="0" err="1"/>
                  <a:t>fue</a:t>
                </a:r>
                <a:r>
                  <a:rPr sz="2000" dirty="0"/>
                  <a:t> de </a:t>
                </a:r>
                <a14:m>
                  <m:oMath xmlns:m="http://schemas.openxmlformats.org/officeDocument/2006/math">
                    <m:d>
                      <m:dPr>
                        <m:ctrlPr>
                          <a:rPr sz="2000" i="1">
                            <a:latin typeface="Cambria Math" panose="02040503050406030204" pitchFamily="18" charset="0"/>
                          </a:rPr>
                        </m:ctrlPr>
                      </m:dPr>
                      <m:e>
                        <m:r>
                          <a:rPr sz="2000">
                            <a:latin typeface="Cambria Math" panose="02040503050406030204" pitchFamily="18" charset="0"/>
                          </a:rPr>
                          <m:t>−0.1068,−0.0593</m:t>
                        </m:r>
                      </m:e>
                    </m:d>
                  </m:oMath>
                </a14:m>
                <a:r>
                  <a:rPr sz="2000" dirty="0"/>
                  <a:t> que no </a:t>
                </a:r>
                <a:r>
                  <a:rPr sz="2000" dirty="0" err="1"/>
                  <a:t>incluye</a:t>
                </a:r>
                <a:r>
                  <a:rPr sz="2000" dirty="0"/>
                  <a:t> </a:t>
                </a:r>
                <a:r>
                  <a:rPr sz="2000" dirty="0" err="1"/>
                  <a:t>el</a:t>
                </a:r>
                <a:r>
                  <a:rPr sz="2000" dirty="0"/>
                  <a:t> cero.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88758" y="1217557"/>
                <a:ext cx="8566483" cy="3419928"/>
              </a:xfrm>
              <a:blipFill>
                <a:blip r:embed="rId2"/>
                <a:stretch>
                  <a:fillRect l="-711" t="-1070" r="-711"/>
                </a:stretch>
              </a:blipFill>
            </p:spPr>
            <p:txBody>
              <a:bodyPr/>
              <a:lstStyle/>
              <a:p>
                <a:r>
                  <a:rPr lang="es-419">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403" y="64922"/>
            <a:ext cx="7059193" cy="857250"/>
          </a:xfrm>
        </p:spPr>
        <p:txBody>
          <a:bodyPr>
            <a:normAutofit fontScale="90000"/>
          </a:bodyPr>
          <a:lstStyle/>
          <a:p>
            <a:pPr marL="0" lvl="0" indent="0">
              <a:buNone/>
            </a:pPr>
            <a:r>
              <a:rPr dirty="0" err="1"/>
              <a:t>Comparación</a:t>
            </a:r>
            <a:r>
              <a:rPr dirty="0"/>
              <a:t> entre las </a:t>
            </a:r>
            <a:r>
              <a:rPr dirty="0" err="1"/>
              <a:t>tasas</a:t>
            </a:r>
            <a:r>
              <a:rPr dirty="0"/>
              <a:t> de </a:t>
            </a:r>
            <a:r>
              <a:rPr dirty="0" err="1"/>
              <a:t>ponches</a:t>
            </a:r>
            <a:r>
              <a:rPr dirty="0"/>
              <a:t> y las de </a:t>
            </a:r>
            <a:r>
              <a:rPr dirty="0" err="1"/>
              <a:t>jonrones</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lvl="0" indent="0" algn="just">
                  <a:buNone/>
                </a:pPr>
                <a:r>
                  <a:rPr lang="es-ES" dirty="0"/>
                  <a:t>Otra </a:t>
                </a:r>
                <a:r>
                  <a:rPr lang="es-ES" dirty="0" err="1"/>
                  <a:t>cosa</a:t>
                </a:r>
                <a:r>
                  <a:rPr lang="es-ES" dirty="0"/>
                  <a:t> que </a:t>
                </a:r>
                <a:r>
                  <a:rPr lang="es-ES" dirty="0" err="1"/>
                  <a:t>podemos</a:t>
                </a:r>
                <a:r>
                  <a:rPr lang="es-ES" dirty="0"/>
                  <a:t> </a:t>
                </a:r>
                <a:r>
                  <a:rPr lang="es-ES" dirty="0" err="1"/>
                  <a:t>hacer</a:t>
                </a:r>
                <a:r>
                  <a:rPr lang="es-ES" dirty="0"/>
                  <a:t> es </a:t>
                </a:r>
                <a:r>
                  <a:rPr lang="es-ES" dirty="0" err="1"/>
                  <a:t>evaluar</a:t>
                </a:r>
                <a:r>
                  <a:rPr lang="es-ES" dirty="0"/>
                  <a:t> </a:t>
                </a:r>
                <a:r>
                  <a:rPr lang="es-ES" dirty="0" err="1"/>
                  <a:t>el</a:t>
                </a:r>
                <a:r>
                  <a:rPr lang="es-ES" dirty="0"/>
                  <a:t> </a:t>
                </a:r>
                <a:r>
                  <a:rPr lang="es-ES" dirty="0" err="1"/>
                  <a:t>estadístico</a:t>
                </a:r>
                <a:r>
                  <a:rPr lang="es-ES" dirty="0"/>
                  <a:t> de </a:t>
                </a:r>
                <a:r>
                  <a:rPr lang="es-ES" dirty="0" err="1"/>
                  <a:t>prueba</a:t>
                </a:r>
                <a:r>
                  <a:rPr lang="es-ES" dirty="0"/>
                  <a:t> con </a:t>
                </a:r>
                <a:r>
                  <a:rPr lang="es-ES" dirty="0" err="1"/>
                  <a:t>el</a:t>
                </a:r>
                <a:r>
                  <a:rPr lang="es-ES" dirty="0"/>
                  <a:t> </a:t>
                </a:r>
                <a:r>
                  <a:rPr lang="es-ES" dirty="0" err="1"/>
                  <a:t>comando</a:t>
                </a:r>
                <a:r>
                  <a:rPr lang="es-ES" dirty="0"/>
                  <a:t> </a:t>
                </a:r>
                <a:r>
                  <a:rPr lang="es-ES" dirty="0">
                    <a:latin typeface="Courier"/>
                  </a:rPr>
                  <a:t>qt()</a:t>
                </a:r>
                <a:r>
                  <a:rPr lang="es-ES" dirty="0"/>
                  <a:t> (</a:t>
                </a:r>
                <a:r>
                  <a:rPr lang="es-ES" dirty="0" err="1"/>
                  <a:t>vemos</a:t>
                </a:r>
                <a:r>
                  <a:rPr lang="es-ES" dirty="0"/>
                  <a:t> </a:t>
                </a:r>
                <a:r>
                  <a:rPr lang="es-ES" dirty="0" err="1"/>
                  <a:t>por</a:t>
                </a:r>
                <a:r>
                  <a:rPr lang="es-ES" dirty="0"/>
                  <a:t> lo anterior que </a:t>
                </a:r>
                <a14:m>
                  <m:oMath xmlns:m="http://schemas.openxmlformats.org/officeDocument/2006/math">
                    <m:r>
                      <a:rPr lang="es-ES">
                        <a:latin typeface="Cambria Math" panose="02040503050406030204" pitchFamily="18" charset="0"/>
                      </a:rPr>
                      <m:t>𝑑𝑡</m:t>
                    </m:r>
                    <m:r>
                      <a:rPr lang="es-ES">
                        <a:latin typeface="Cambria Math" panose="02040503050406030204" pitchFamily="18" charset="0"/>
                      </a:rPr>
                      <m:t>=</m:t>
                    </m:r>
                    <m:r>
                      <a:rPr lang="es-ES">
                        <a:latin typeface="Cambria Math" panose="02040503050406030204" pitchFamily="18" charset="0"/>
                      </a:rPr>
                      <m:t>55</m:t>
                    </m:r>
                  </m:oMath>
                </a14:m>
                <a:r>
                  <a:rPr lang="es-ES" dirty="0"/>
                  <a:t> y </a:t>
                </a:r>
                <a14:m>
                  <m:oMath xmlns:m="http://schemas.openxmlformats.org/officeDocument/2006/math">
                    <m:r>
                      <a:rPr lang="es-ES">
                        <a:latin typeface="Cambria Math" panose="02040503050406030204" pitchFamily="18" charset="0"/>
                      </a:rPr>
                      <m:t>𝛼</m:t>
                    </m:r>
                    <m:r>
                      <a:rPr lang="es-ES">
                        <a:latin typeface="Cambria Math" panose="02040503050406030204" pitchFamily="18" charset="0"/>
                      </a:rPr>
                      <m:t>=</m:t>
                    </m:r>
                    <m:r>
                      <a:rPr lang="es-ES">
                        <a:latin typeface="Cambria Math" panose="02040503050406030204" pitchFamily="18" charset="0"/>
                      </a:rPr>
                      <m:t>0</m:t>
                    </m:r>
                    <m:r>
                      <a:rPr lang="es-ES">
                        <a:latin typeface="Cambria Math" panose="02040503050406030204" pitchFamily="18" charset="0"/>
                      </a:rPr>
                      <m:t>.</m:t>
                    </m:r>
                    <m:r>
                      <a:rPr lang="es-ES">
                        <a:latin typeface="Cambria Math" panose="02040503050406030204" pitchFamily="18" charset="0"/>
                      </a:rPr>
                      <m:t>05</m:t>
                    </m:r>
                  </m:oMath>
                </a14:m>
                <a:r>
                  <a:rPr lang="es-ES" dirty="0"/>
                  <a:t>). Por lo que</a:t>
                </a:r>
                <a:r>
                  <a:rPr dirty="0"/>
                  <a:t> </a:t>
                </a:r>
                <a14:m>
                  <m:oMath xmlns:m="http://schemas.openxmlformats.org/officeDocument/2006/math">
                    <m:r>
                      <a:rPr>
                        <a:latin typeface="Cambria Math" panose="02040503050406030204" pitchFamily="18" charset="0"/>
                      </a:rPr>
                      <m:t>𝑡</m:t>
                    </m:r>
                    <m:r>
                      <a:rPr>
                        <a:latin typeface="Cambria Math" panose="02040503050406030204" pitchFamily="18" charset="0"/>
                      </a:rPr>
                      <m:t>=−</m:t>
                    </m:r>
                    <m:r>
                      <a:rPr>
                        <a:latin typeface="Cambria Math" panose="02040503050406030204" pitchFamily="18" charset="0"/>
                      </a:rPr>
                      <m:t>8</m:t>
                    </m:r>
                  </m:oMath>
                </a14:m>
                <a:r>
                  <a:rPr dirty="0"/>
                  <a:t>, </a:t>
                </a:r>
                <a:r>
                  <a:rPr dirty="0" err="1"/>
                  <a:t>vemos</a:t>
                </a:r>
                <a:r>
                  <a:rPr dirty="0"/>
                  <a:t> que </a:t>
                </a:r>
                <a:r>
                  <a:rPr dirty="0" err="1"/>
                  <a:t>el</a:t>
                </a:r>
                <a:r>
                  <a:rPr dirty="0"/>
                  <a:t> </a:t>
                </a:r>
                <a:r>
                  <a:rPr dirty="0" err="1"/>
                  <a:t>estadístico</a:t>
                </a:r>
                <a:r>
                  <a:rPr dirty="0"/>
                  <a:t> </a:t>
                </a:r>
                <a:r>
                  <a:rPr dirty="0" err="1"/>
                  <a:t>cae</a:t>
                </a:r>
                <a:r>
                  <a:rPr dirty="0"/>
                  <a:t> </a:t>
                </a:r>
                <a:r>
                  <a:rPr dirty="0" err="1"/>
                  <a:t>en</a:t>
                </a:r>
                <a:r>
                  <a:rPr dirty="0"/>
                  <a:t> la </a:t>
                </a:r>
                <a:r>
                  <a:rPr dirty="0" err="1"/>
                  <a:t>región</a:t>
                </a:r>
                <a:r>
                  <a:rPr dirty="0"/>
                  <a:t> de </a:t>
                </a:r>
                <a:r>
                  <a:rPr dirty="0" err="1"/>
                  <a:t>rechazo</a:t>
                </a:r>
                <a:r>
                  <a:rPr dirty="0"/>
                  <a:t> (</a:t>
                </a:r>
                <a:r>
                  <a:rPr dirty="0" err="1"/>
                  <a:t>porque</a:t>
                </a:r>
                <a:r>
                  <a:rPr dirty="0"/>
                  <a:t> es de cola doble).</a:t>
                </a:r>
              </a:p>
              <a:p>
                <a:pPr marL="0" lvl="0" indent="0" algn="just">
                  <a:buNone/>
                </a:pPr>
                <a:r>
                  <a:rPr dirty="0"/>
                  <a:t>Para </a:t>
                </a:r>
                <a:r>
                  <a:rPr dirty="0" err="1"/>
                  <a:t>cualquiera</a:t>
                </a:r>
                <a:r>
                  <a:rPr dirty="0"/>
                  <a:t> de </a:t>
                </a:r>
                <a:r>
                  <a:rPr dirty="0" err="1"/>
                  <a:t>estos</a:t>
                </a:r>
                <a:r>
                  <a:rPr dirty="0"/>
                  <a:t> </a:t>
                </a:r>
                <a:r>
                  <a:rPr dirty="0" err="1"/>
                  <a:t>casos</a:t>
                </a:r>
                <a:r>
                  <a:rPr dirty="0"/>
                  <a:t>, </a:t>
                </a:r>
                <a:r>
                  <a:rPr dirty="0" err="1"/>
                  <a:t>podemos</a:t>
                </a:r>
                <a:r>
                  <a:rPr dirty="0"/>
                  <a:t> </a:t>
                </a:r>
                <a:r>
                  <a:rPr dirty="0" err="1"/>
                  <a:t>concluir</a:t>
                </a:r>
                <a:r>
                  <a:rPr dirty="0"/>
                  <a:t> que la </a:t>
                </a:r>
                <a:r>
                  <a:rPr dirty="0" err="1"/>
                  <a:t>hipótesis</a:t>
                </a:r>
                <a:r>
                  <a:rPr dirty="0"/>
                  <a:t> </a:t>
                </a:r>
                <a:r>
                  <a:rPr dirty="0" err="1"/>
                  <a:t>nula</a:t>
                </a:r>
                <a:r>
                  <a:rPr dirty="0"/>
                  <a:t> se </a:t>
                </a:r>
                <a:r>
                  <a:rPr dirty="0" err="1"/>
                  <a:t>rechaza</a:t>
                </a:r>
                <a:r>
                  <a:rPr dirty="0"/>
                  <a:t>, es </a:t>
                </a:r>
                <a:r>
                  <a:rPr dirty="0" err="1"/>
                  <a:t>decir</a:t>
                </a:r>
                <a:r>
                  <a:rPr dirty="0"/>
                  <a:t> que hay </a:t>
                </a:r>
                <a:r>
                  <a:rPr dirty="0" err="1"/>
                  <a:t>suficiente</a:t>
                </a:r>
                <a:r>
                  <a:rPr dirty="0"/>
                  <a:t> </a:t>
                </a:r>
                <a:r>
                  <a:rPr dirty="0" err="1"/>
                  <a:t>evidencia</a:t>
                </a:r>
                <a:r>
                  <a:rPr dirty="0"/>
                  <a:t> para </a:t>
                </a:r>
                <a:r>
                  <a:rPr dirty="0" err="1"/>
                  <a:t>creer</a:t>
                </a:r>
                <a:r>
                  <a:rPr dirty="0"/>
                  <a:t> que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jonrones</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ponches</m:t>
                        </m:r>
                      </m:sub>
                    </m:sSub>
                    <m:r>
                      <a:rPr>
                        <a:latin typeface="Cambria Math" panose="02040503050406030204" pitchFamily="18" charset="0"/>
                      </a:rPr>
                      <m:t>≠</m:t>
                    </m:r>
                    <m:r>
                      <a:rPr>
                        <a:latin typeface="Cambria Math" panose="02040503050406030204" pitchFamily="18" charset="0"/>
                      </a:rPr>
                      <m:t>0</m:t>
                    </m:r>
                  </m:oMath>
                </a14:m>
                <a:r>
                  <a:rPr dirty="0"/>
                  <a:t>. </a:t>
                </a:r>
                <a:endParaRPr lang="es-419" dirty="0"/>
              </a:p>
              <a:p>
                <a:pPr marL="0" lvl="0" indent="0" algn="just">
                  <a:buNone/>
                </a:pPr>
                <a:r>
                  <a:rPr dirty="0"/>
                  <a:t>Y </a:t>
                </a:r>
                <a:r>
                  <a:rPr dirty="0" err="1"/>
                  <a:t>además</a:t>
                </a:r>
                <a:r>
                  <a:rPr dirty="0"/>
                  <a:t>, </a:t>
                </a:r>
                <a:r>
                  <a:rPr dirty="0" err="1"/>
                  <a:t>como</a:t>
                </a:r>
                <a:r>
                  <a:rPr dirty="0"/>
                  <a:t> </a:t>
                </a:r>
                <a:r>
                  <a:rPr dirty="0" err="1"/>
                  <a:t>el</a:t>
                </a:r>
                <a:r>
                  <a:rPr dirty="0"/>
                  <a:t> </a:t>
                </a:r>
                <a:r>
                  <a:rPr dirty="0" err="1"/>
                  <a:t>intervalo</a:t>
                </a:r>
                <a:r>
                  <a:rPr dirty="0"/>
                  <a:t> de </a:t>
                </a:r>
                <a:r>
                  <a:rPr dirty="0" err="1"/>
                  <a:t>confianza</a:t>
                </a:r>
                <a:r>
                  <a:rPr dirty="0"/>
                  <a:t> es </a:t>
                </a:r>
                <a:r>
                  <a:rPr dirty="0" err="1"/>
                  <a:t>negativo</a:t>
                </a:r>
                <a:r>
                  <a:rPr dirty="0"/>
                  <a:t>, </a:t>
                </a:r>
                <a:r>
                  <a:rPr dirty="0" err="1"/>
                  <a:t>concluimos</a:t>
                </a:r>
                <a:r>
                  <a:rPr dirty="0"/>
                  <a:t> que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ponches</m:t>
                        </m:r>
                      </m:sub>
                    </m:sSub>
                    <m:r>
                      <a:rPr>
                        <a:latin typeface="Cambria Math" panose="02040503050406030204" pitchFamily="18" charset="0"/>
                      </a:rPr>
                      <m:t>&gt;</m:t>
                    </m:r>
                    <m:sSub>
                      <m:sSubPr>
                        <m:ctrlPr>
                          <a:rPr i="1">
                            <a:latin typeface="Cambria Math" panose="02040503050406030204" pitchFamily="18" charset="0"/>
                          </a:rPr>
                        </m:ctrlPr>
                      </m:sSubPr>
                      <m:e>
                        <m:r>
                          <a:rPr>
                            <a:latin typeface="Cambria Math" panose="02040503050406030204" pitchFamily="18" charset="0"/>
                          </a:rPr>
                          <m:t>𝜇</m:t>
                        </m:r>
                      </m:e>
                      <m:sub>
                        <m:r>
                          <m:rPr>
                            <m:sty m:val="p"/>
                          </m:rPr>
                          <a:rPr>
                            <a:latin typeface="Cambria Math" panose="02040503050406030204" pitchFamily="18" charset="0"/>
                          </a:rPr>
                          <m:t>jonrones</m:t>
                        </m:r>
                      </m:sub>
                    </m:sSub>
                  </m:oMath>
                </a14:m>
                <a:r>
                  <a:rPr dirty="0"/>
                  <a:t> con un </a:t>
                </a:r>
                <a:r>
                  <a:rPr dirty="0" err="1"/>
                  <a:t>nivel</a:t>
                </a:r>
                <a:r>
                  <a:rPr dirty="0"/>
                  <a:t> de </a:t>
                </a:r>
                <a:r>
                  <a:rPr dirty="0" err="1"/>
                  <a:t>confianza</a:t>
                </a:r>
                <a:r>
                  <a:rPr dirty="0"/>
                  <a:t> del </a:t>
                </a:r>
                <a14:m>
                  <m:oMath xmlns:m="http://schemas.openxmlformats.org/officeDocument/2006/math">
                    <m:r>
                      <a:rPr>
                        <a:latin typeface="Cambria Math" panose="02040503050406030204" pitchFamily="18" charset="0"/>
                      </a:rPr>
                      <m:t>95</m:t>
                    </m:r>
                    <m:r>
                      <a:rPr>
                        <a:latin typeface="Cambria Math" panose="02040503050406030204" pitchFamily="18" charset="0"/>
                      </a:rPr>
                      <m:t>%</m:t>
                    </m:r>
                  </m:oMath>
                </a14:m>
                <a:r>
                  <a:rPr dirty="0"/>
                  <a:t>, </a:t>
                </a:r>
                <a:r>
                  <a:rPr dirty="0" err="1"/>
                  <a:t>como</a:t>
                </a:r>
                <a:r>
                  <a:rPr dirty="0"/>
                  <a:t> se </a:t>
                </a:r>
                <a:r>
                  <a:rPr dirty="0" err="1"/>
                  <a:t>podía</a:t>
                </a:r>
                <a:r>
                  <a:rPr dirty="0"/>
                  <a:t> </a:t>
                </a:r>
                <a:r>
                  <a:rPr dirty="0" err="1"/>
                  <a:t>apreciar</a:t>
                </a:r>
                <a:r>
                  <a:rPr dirty="0"/>
                  <a:t> </a:t>
                </a:r>
                <a:r>
                  <a:rPr lang="es-419" dirty="0"/>
                  <a:t>en los intervalos de confianza de la media. </a:t>
                </a: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2334" r="-963" b="-7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383" y="26578"/>
            <a:ext cx="7327233" cy="857250"/>
          </a:xfrm>
        </p:spPr>
        <p:txBody>
          <a:bodyPr>
            <a:normAutofit fontScale="90000"/>
          </a:bodyPr>
          <a:lstStyle/>
          <a:p>
            <a:pPr marL="0" lvl="0" indent="0">
              <a:buNone/>
            </a:pPr>
            <a:r>
              <a:rPr dirty="0" err="1"/>
              <a:t>Prueba</a:t>
            </a:r>
            <a:r>
              <a:rPr dirty="0"/>
              <a:t> de </a:t>
            </a:r>
            <a:r>
              <a:rPr dirty="0" err="1"/>
              <a:t>bondad</a:t>
            </a:r>
            <a:r>
              <a:rPr dirty="0"/>
              <a:t> de </a:t>
            </a:r>
            <a:r>
              <a:rPr dirty="0" err="1"/>
              <a:t>ajuste</a:t>
            </a:r>
            <a:r>
              <a:rPr dirty="0"/>
              <a:t> para la </a:t>
            </a:r>
            <a:r>
              <a:rPr dirty="0" err="1"/>
              <a:t>distribución</a:t>
            </a:r>
            <a:r>
              <a:rPr dirty="0"/>
              <a:t> de X1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84219"/>
                <a:ext cx="8229600" cy="3099448"/>
              </a:xfrm>
            </p:spPr>
            <p:txBody>
              <a:bodyPr/>
              <a:lstStyle/>
              <a:p>
                <a:pPr marL="0" lvl="0" indent="0">
                  <a:buNone/>
                </a:pPr>
                <a:r>
                  <a:rPr dirty="0"/>
                  <a:t>Para </a:t>
                </a:r>
                <a:r>
                  <a:rPr dirty="0" err="1"/>
                  <a:t>continuar</a:t>
                </a:r>
                <a:r>
                  <a:rPr dirty="0"/>
                  <a:t> con </a:t>
                </a:r>
                <a:r>
                  <a:rPr dirty="0" err="1"/>
                  <a:t>el</a:t>
                </a:r>
                <a:r>
                  <a:rPr dirty="0"/>
                  <a:t> </a:t>
                </a:r>
                <a:r>
                  <a:rPr dirty="0" err="1"/>
                  <a:t>análisis</a:t>
                </a:r>
                <a:r>
                  <a:rPr dirty="0"/>
                  <a:t> a un </a:t>
                </a:r>
                <a:r>
                  <a:rPr dirty="0" err="1"/>
                  <a:t>nivel</a:t>
                </a:r>
                <a:r>
                  <a:rPr dirty="0"/>
                  <a:t> </a:t>
                </a:r>
                <a:r>
                  <a:rPr dirty="0" err="1"/>
                  <a:t>más</a:t>
                </a:r>
                <a:r>
                  <a:rPr dirty="0"/>
                  <a:t> profundo, </a:t>
                </a:r>
                <a:r>
                  <a:rPr dirty="0" err="1"/>
                  <a:t>resulta</a:t>
                </a:r>
                <a:r>
                  <a:rPr dirty="0"/>
                  <a:t> </a:t>
                </a:r>
                <a:r>
                  <a:rPr dirty="0" err="1"/>
                  <a:t>conveniente</a:t>
                </a:r>
                <a:r>
                  <a:rPr dirty="0"/>
                  <a:t> </a:t>
                </a:r>
                <a:r>
                  <a:rPr dirty="0" err="1"/>
                  <a:t>determinar</a:t>
                </a:r>
                <a:r>
                  <a:rPr dirty="0"/>
                  <a:t> </a:t>
                </a:r>
                <a:r>
                  <a:rPr dirty="0" err="1"/>
                  <a:t>si</a:t>
                </a:r>
                <a:r>
                  <a:rPr dirty="0"/>
                  <a:t> </a:t>
                </a:r>
                <a:r>
                  <a:rPr dirty="0" err="1"/>
                  <a:t>los</a:t>
                </a:r>
                <a:r>
                  <a:rPr dirty="0"/>
                  <a:t> </a:t>
                </a:r>
                <a:r>
                  <a:rPr dirty="0" err="1"/>
                  <a:t>datos</a:t>
                </a:r>
                <a:r>
                  <a:rPr dirty="0"/>
                  <a:t> </a:t>
                </a:r>
                <a:r>
                  <a:rPr dirty="0" err="1"/>
                  <a:t>en</a:t>
                </a:r>
                <a:r>
                  <a:rPr dirty="0"/>
                  <a:t> la variable </a:t>
                </a:r>
                <a:r>
                  <a:rPr dirty="0">
                    <a:latin typeface="Courier"/>
                  </a:rPr>
                  <a:t>X1</a:t>
                </a:r>
                <a:r>
                  <a:rPr dirty="0"/>
                  <a:t>, </a:t>
                </a:r>
                <a:r>
                  <a:rPr dirty="0" err="1"/>
                  <a:t>sobre</a:t>
                </a:r>
                <a:r>
                  <a:rPr dirty="0"/>
                  <a:t> la </a:t>
                </a:r>
                <a:r>
                  <a:rPr dirty="0" err="1"/>
                  <a:t>tasa</a:t>
                </a:r>
                <a:r>
                  <a:rPr dirty="0"/>
                  <a:t> de </a:t>
                </a:r>
                <a:r>
                  <a:rPr dirty="0" err="1"/>
                  <a:t>bateos</a:t>
                </a:r>
                <a:r>
                  <a:rPr dirty="0"/>
                  <a:t>, </a:t>
                </a:r>
                <a:r>
                  <a:rPr dirty="0" err="1"/>
                  <a:t>sigue</a:t>
                </a:r>
                <a:r>
                  <a:rPr dirty="0"/>
                  <a:t> </a:t>
                </a:r>
                <a:r>
                  <a:rPr dirty="0" err="1"/>
                  <a:t>una</a:t>
                </a:r>
                <a:r>
                  <a:rPr dirty="0"/>
                  <a:t> </a:t>
                </a:r>
                <a:r>
                  <a:rPr dirty="0" err="1"/>
                  <a:t>distribución</a:t>
                </a:r>
                <a:r>
                  <a:rPr dirty="0"/>
                  <a:t> normal.</a:t>
                </a:r>
                <a:endParaRPr lang="es-419" dirty="0"/>
              </a:p>
              <a:p>
                <a:pPr marL="0" lvl="0" indent="0">
                  <a:buNone/>
                </a:pPr>
                <a:endParaRPr dirty="0"/>
              </a:p>
              <a:p>
                <a:pPr marL="0" lvl="0" indent="0">
                  <a:buNone/>
                </a:pPr>
                <a:r>
                  <a:rPr lang="es-419" dirty="0"/>
                  <a:t>Para esto, primero note que en el </a:t>
                </a:r>
                <a:r>
                  <a:rPr dirty="0" err="1"/>
                  <a:t>histograma</a:t>
                </a:r>
                <a:r>
                  <a:rPr dirty="0"/>
                  <a:t> para la variable,</a:t>
                </a:r>
                <a:r>
                  <a:rPr lang="es-419" dirty="0"/>
                  <a:t> se obtuvo que </a:t>
                </a:r>
                <a:r>
                  <a:rPr dirty="0" err="1"/>
                  <a:t>si</a:t>
                </a:r>
                <a:r>
                  <a:rPr dirty="0"/>
                  <a:t> </a:t>
                </a:r>
                <a:r>
                  <a:rPr lang="es-419" dirty="0"/>
                  <a:t>se </a:t>
                </a:r>
                <a:r>
                  <a:rPr dirty="0" err="1"/>
                  <a:t>subdivid</a:t>
                </a:r>
                <a:r>
                  <a:rPr lang="es-419" dirty="0"/>
                  <a:t>e</a:t>
                </a:r>
                <a:r>
                  <a:rPr dirty="0"/>
                  <a:t> </a:t>
                </a:r>
                <a:r>
                  <a:rPr dirty="0" err="1"/>
                  <a:t>en</a:t>
                </a:r>
                <a:r>
                  <a:rPr dirty="0"/>
                  <a:t> </a:t>
                </a:r>
                <a:r>
                  <a:rPr dirty="0" err="1"/>
                  <a:t>intervalos</a:t>
                </a:r>
                <a:r>
                  <a:rPr dirty="0"/>
                  <a:t> de </a:t>
                </a:r>
                <a:r>
                  <a:rPr dirty="0" err="1"/>
                  <a:t>longitud</a:t>
                </a:r>
                <a:r>
                  <a:rPr dirty="0"/>
                  <a:t>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02</m:t>
                    </m:r>
                  </m:oMath>
                </a14:m>
                <a:r>
                  <a:rPr dirty="0"/>
                  <a:t> , las </a:t>
                </a:r>
                <a:r>
                  <a:rPr dirty="0" err="1"/>
                  <a:t>frecuencias</a:t>
                </a:r>
                <a:r>
                  <a:rPr dirty="0"/>
                  <a:t> son </a:t>
                </a:r>
                <a:r>
                  <a:rPr dirty="0" err="1"/>
                  <a:t>como</a:t>
                </a:r>
                <a:r>
                  <a:rPr dirty="0"/>
                  <a:t> las </a:t>
                </a:r>
                <a:r>
                  <a:rPr dirty="0" err="1"/>
                  <a:t>descritas</a:t>
                </a:r>
                <a:r>
                  <a:rPr dirty="0"/>
                  <a:t> </a:t>
                </a:r>
                <a:r>
                  <a:rPr dirty="0" err="1"/>
                  <a:t>en</a:t>
                </a:r>
                <a:r>
                  <a:rPr dirty="0"/>
                  <a:t> la</a:t>
                </a:r>
                <a:r>
                  <a:rPr lang="es-419" dirty="0"/>
                  <a:t>s siguientes tabla: </a:t>
                </a:r>
                <a:endParaRP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84219"/>
                <a:ext cx="8229600" cy="3099448"/>
              </a:xfrm>
              <a:blipFill>
                <a:blip r:embed="rId2"/>
                <a:stretch>
                  <a:fillRect l="-1111" t="-1572" r="-741"/>
                </a:stretch>
              </a:blipFill>
            </p:spPr>
            <p:txBody>
              <a:bodyPr/>
              <a:lstStyle/>
              <a:p>
                <a:r>
                  <a:rPr lang="es-419">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953" y="15716"/>
            <a:ext cx="6640093" cy="857250"/>
          </a:xfrm>
        </p:spPr>
        <p:txBody>
          <a:bodyPr>
            <a:normAutofit fontScale="90000"/>
          </a:bodyPr>
          <a:lstStyle/>
          <a:p>
            <a:pPr marL="0" lvl="0" indent="0">
              <a:buNone/>
            </a:pPr>
            <a:r>
              <a:rPr dirty="0" err="1"/>
              <a:t>Prueba</a:t>
            </a:r>
            <a:r>
              <a:rPr dirty="0"/>
              <a:t> de </a:t>
            </a:r>
            <a:r>
              <a:rPr dirty="0" err="1"/>
              <a:t>bondad</a:t>
            </a:r>
            <a:r>
              <a:rPr dirty="0"/>
              <a:t> de </a:t>
            </a:r>
            <a:r>
              <a:rPr dirty="0" err="1"/>
              <a:t>ajuste</a:t>
            </a:r>
            <a:r>
              <a:rPr dirty="0"/>
              <a:t> para la </a:t>
            </a:r>
            <a:r>
              <a:rPr dirty="0" err="1"/>
              <a:t>distribución</a:t>
            </a:r>
            <a:r>
              <a:rPr dirty="0"/>
              <a:t> de X1</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27</a:t>
            </a:fld>
            <a:endParaRPr lang="en-US" dirty="0"/>
          </a:p>
        </p:txBody>
      </p:sp>
      <p:pic>
        <p:nvPicPr>
          <p:cNvPr id="12" name="Marcador de contenido 11">
            <a:extLst>
              <a:ext uri="{FF2B5EF4-FFF2-40B4-BE49-F238E27FC236}">
                <a16:creationId xmlns:a16="http://schemas.microsoft.com/office/drawing/2014/main" id="{DD20CE47-8D8A-468C-B5BE-89BF4AC21AE0}"/>
              </a:ext>
            </a:extLst>
          </p:cNvPr>
          <p:cNvPicPr>
            <a:picLocks noGrp="1" noChangeAspect="1"/>
          </p:cNvPicPr>
          <p:nvPr>
            <p:ph idx="4294967295"/>
          </p:nvPr>
        </p:nvPicPr>
        <p:blipFill rotWithShape="1">
          <a:blip r:embed="rId2"/>
          <a:srcRect l="10937" t="26676" r="9742" b="9869"/>
          <a:stretch/>
        </p:blipFill>
        <p:spPr>
          <a:xfrm>
            <a:off x="1990724" y="1086773"/>
            <a:ext cx="5162550" cy="2459037"/>
          </a:xfrm>
        </p:spPr>
      </p:pic>
      <p:pic>
        <p:nvPicPr>
          <p:cNvPr id="10" name="Imagen 9">
            <a:extLst>
              <a:ext uri="{FF2B5EF4-FFF2-40B4-BE49-F238E27FC236}">
                <a16:creationId xmlns:a16="http://schemas.microsoft.com/office/drawing/2014/main" id="{9C5B3724-AEFF-4258-A0DF-C2B5E0FE1739}"/>
              </a:ext>
            </a:extLst>
          </p:cNvPr>
          <p:cNvPicPr>
            <a:picLocks noChangeAspect="1"/>
          </p:cNvPicPr>
          <p:nvPr/>
        </p:nvPicPr>
        <p:blipFill rotWithShape="1">
          <a:blip r:embed="rId3"/>
          <a:srcRect l="9935" t="57104" r="8289" b="23296"/>
          <a:stretch/>
        </p:blipFill>
        <p:spPr>
          <a:xfrm>
            <a:off x="908381" y="3759618"/>
            <a:ext cx="7477629" cy="1007645"/>
          </a:xfrm>
          <a:prstGeom prst="rect">
            <a:avLst/>
          </a:prstGeom>
        </p:spPr>
      </p:pic>
    </p:spTree>
    <p:extLst>
      <p:ext uri="{BB962C8B-B14F-4D97-AF65-F5344CB8AC3E}">
        <p14:creationId xmlns:p14="http://schemas.microsoft.com/office/powerpoint/2010/main" val="217221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303" y="90563"/>
            <a:ext cx="6627393" cy="857250"/>
          </a:xfrm>
        </p:spPr>
        <p:txBody>
          <a:bodyPr>
            <a:normAutofit fontScale="90000"/>
          </a:bodyPr>
          <a:lstStyle/>
          <a:p>
            <a:pPr marL="0" lvl="0" indent="0">
              <a:buNone/>
            </a:pPr>
            <a:r>
              <a:rPr dirty="0" err="1"/>
              <a:t>Prueba</a:t>
            </a:r>
            <a:r>
              <a:rPr dirty="0"/>
              <a:t> de </a:t>
            </a:r>
            <a:r>
              <a:rPr dirty="0" err="1"/>
              <a:t>bondad</a:t>
            </a:r>
            <a:r>
              <a:rPr dirty="0"/>
              <a:t> de </a:t>
            </a:r>
            <a:r>
              <a:rPr dirty="0" err="1"/>
              <a:t>ajuste</a:t>
            </a:r>
            <a:r>
              <a:rPr dirty="0"/>
              <a:t> para la </a:t>
            </a:r>
            <a:r>
              <a:rPr dirty="0" err="1"/>
              <a:t>distribución</a:t>
            </a:r>
            <a:r>
              <a:rPr dirty="0"/>
              <a:t> de X1</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28</a:t>
            </a:fld>
            <a:endParaRPr lang="en-US" dirty="0"/>
          </a:p>
        </p:txBody>
      </p:sp>
      <p:sp>
        <p:nvSpPr>
          <p:cNvPr id="3" name="Content Placeholder 2"/>
          <p:cNvSpPr>
            <a:spLocks noGrp="1"/>
          </p:cNvSpPr>
          <p:nvPr>
            <p:ph idx="4294967295"/>
          </p:nvPr>
        </p:nvSpPr>
        <p:spPr>
          <a:xfrm>
            <a:off x="647700" y="1154150"/>
            <a:ext cx="8229600" cy="3394075"/>
          </a:xfrm>
        </p:spPr>
        <p:txBody>
          <a:bodyPr>
            <a:normAutofit lnSpcReduction="10000"/>
          </a:bodyPr>
          <a:lstStyle/>
          <a:p>
            <a:pPr marL="0" lvl="0" indent="0">
              <a:buNone/>
            </a:pPr>
            <a:r>
              <a:rPr lang="es-ES" dirty="0"/>
              <a:t>Ahora, agruparemos los datos en categorías de frecuencia mayor o igual a 5 (para poder aplicar el método de bondad de ajuste) tal como puede apreciarse en la tabla siguiente:</a:t>
            </a:r>
            <a:endParaRPr lang="es-419" dirty="0"/>
          </a:p>
          <a:p>
            <a:pPr marL="0" lvl="0" indent="0">
              <a:buNone/>
            </a:pPr>
            <a:endParaRPr lang="es-419" dirty="0"/>
          </a:p>
          <a:p>
            <a:pPr marL="0" lvl="0" indent="0">
              <a:buNone/>
            </a:pPr>
            <a:endParaRPr lang="es-419" dirty="0"/>
          </a:p>
          <a:p>
            <a:pPr marL="0" lvl="0" indent="0">
              <a:buNone/>
            </a:pPr>
            <a:endParaRPr lang="es-419" dirty="0"/>
          </a:p>
          <a:p>
            <a:pPr marL="0" indent="0">
              <a:buNone/>
            </a:pPr>
            <a:r>
              <a:rPr lang="es-ES" dirty="0"/>
              <a:t>Con la gráfica cuantil-cuantil de la figura anterior, podemos ver que esta agrupación se ajusta bien a un distribución normal (representada por la recta).</a:t>
            </a:r>
          </a:p>
          <a:p>
            <a:pPr marL="0" lvl="0" indent="0">
              <a:buNone/>
            </a:pPr>
            <a:endParaRPr lang="es-419" dirty="0"/>
          </a:p>
        </p:txBody>
      </p:sp>
      <p:pic>
        <p:nvPicPr>
          <p:cNvPr id="8" name="Imagen 7">
            <a:extLst>
              <a:ext uri="{FF2B5EF4-FFF2-40B4-BE49-F238E27FC236}">
                <a16:creationId xmlns:a16="http://schemas.microsoft.com/office/drawing/2014/main" id="{6171E987-EA26-464F-92E8-4DB21E65C397}"/>
              </a:ext>
            </a:extLst>
          </p:cNvPr>
          <p:cNvPicPr>
            <a:picLocks noChangeAspect="1"/>
          </p:cNvPicPr>
          <p:nvPr/>
        </p:nvPicPr>
        <p:blipFill rotWithShape="1">
          <a:blip r:embed="rId2"/>
          <a:srcRect l="8816" t="36251" r="15394" b="44792"/>
          <a:stretch/>
        </p:blipFill>
        <p:spPr>
          <a:xfrm>
            <a:off x="1112836" y="2363908"/>
            <a:ext cx="6930189" cy="974558"/>
          </a:xfrm>
          <a:prstGeom prst="rect">
            <a:avLst/>
          </a:prstGeom>
        </p:spPr>
      </p:pic>
    </p:spTree>
    <p:extLst>
      <p:ext uri="{BB962C8B-B14F-4D97-AF65-F5344CB8AC3E}">
        <p14:creationId xmlns:p14="http://schemas.microsoft.com/office/powerpoint/2010/main" val="2135514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247" y="73176"/>
            <a:ext cx="6449506" cy="857250"/>
          </a:xfrm>
        </p:spPr>
        <p:txBody>
          <a:bodyPr>
            <a:normAutofit fontScale="90000"/>
          </a:bodyPr>
          <a:lstStyle/>
          <a:p>
            <a:pPr marL="0" lvl="0" indent="0">
              <a:buNone/>
            </a:pPr>
            <a:r>
              <a:rPr dirty="0" err="1"/>
              <a:t>Prueba</a:t>
            </a:r>
            <a:r>
              <a:rPr dirty="0"/>
              <a:t> de </a:t>
            </a:r>
            <a:r>
              <a:rPr dirty="0" err="1"/>
              <a:t>bondad</a:t>
            </a:r>
            <a:r>
              <a:rPr dirty="0"/>
              <a:t> de </a:t>
            </a:r>
            <a:r>
              <a:rPr dirty="0" err="1"/>
              <a:t>ajuste</a:t>
            </a:r>
            <a:r>
              <a:rPr dirty="0"/>
              <a:t> para la </a:t>
            </a:r>
            <a:r>
              <a:rPr dirty="0" err="1"/>
              <a:t>distribución</a:t>
            </a:r>
            <a:r>
              <a:rPr dirty="0"/>
              <a:t> de X1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lvl="0" indent="0" algn="just">
                  <a:buNone/>
                </a:pPr>
                <a:r>
                  <a:rPr dirty="0"/>
                  <a:t>Vamos a </a:t>
                </a:r>
                <a:r>
                  <a:rPr dirty="0" err="1"/>
                  <a:t>proceder</a:t>
                </a:r>
                <a:r>
                  <a:rPr dirty="0"/>
                  <a:t> a </a:t>
                </a:r>
                <a:r>
                  <a:rPr dirty="0" err="1"/>
                  <a:t>realizar</a:t>
                </a:r>
                <a:r>
                  <a:rPr dirty="0"/>
                  <a:t> </a:t>
                </a:r>
                <a:r>
                  <a:rPr dirty="0" err="1"/>
                  <a:t>una</a:t>
                </a:r>
                <a:r>
                  <a:rPr dirty="0"/>
                  <a:t> </a:t>
                </a:r>
                <a:r>
                  <a:rPr dirty="0" err="1"/>
                  <a:t>prueba</a:t>
                </a:r>
                <a:r>
                  <a:rPr dirty="0"/>
                  <a:t>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oMath>
                </a14:m>
                <a:r>
                  <a:rPr dirty="0"/>
                  <a:t>, que es </a:t>
                </a:r>
                <a:r>
                  <a:rPr dirty="0" err="1"/>
                  <a:t>una</a:t>
                </a:r>
                <a:r>
                  <a:rPr dirty="0"/>
                  <a:t> </a:t>
                </a:r>
                <a:r>
                  <a:rPr dirty="0" err="1"/>
                  <a:t>prueba</a:t>
                </a:r>
                <a:r>
                  <a:rPr dirty="0"/>
                  <a:t> de </a:t>
                </a:r>
                <a:r>
                  <a:rPr dirty="0" err="1"/>
                  <a:t>hipótesis</a:t>
                </a:r>
                <a:r>
                  <a:rPr dirty="0"/>
                  <a:t> que </a:t>
                </a:r>
                <a:r>
                  <a:rPr dirty="0" err="1"/>
                  <a:t>compara</a:t>
                </a:r>
                <a:r>
                  <a:rPr dirty="0"/>
                  <a:t> la </a:t>
                </a:r>
                <a:r>
                  <a:rPr dirty="0" err="1"/>
                  <a:t>distribución</a:t>
                </a:r>
                <a:r>
                  <a:rPr dirty="0"/>
                  <a:t> </a:t>
                </a:r>
                <a:r>
                  <a:rPr dirty="0" err="1"/>
                  <a:t>observada</a:t>
                </a:r>
                <a:r>
                  <a:rPr dirty="0"/>
                  <a:t> de </a:t>
                </a:r>
                <a:r>
                  <a:rPr dirty="0" err="1"/>
                  <a:t>los</a:t>
                </a:r>
                <a:r>
                  <a:rPr dirty="0"/>
                  <a:t> </a:t>
                </a:r>
                <a:r>
                  <a:rPr dirty="0" err="1"/>
                  <a:t>datos</a:t>
                </a:r>
                <a:r>
                  <a:rPr dirty="0"/>
                  <a:t> con la </a:t>
                </a:r>
                <a:r>
                  <a:rPr dirty="0" err="1"/>
                  <a:t>distribución</a:t>
                </a:r>
                <a:r>
                  <a:rPr dirty="0"/>
                  <a:t> </a:t>
                </a:r>
                <a:r>
                  <a:rPr dirty="0" err="1"/>
                  <a:t>esperada</a:t>
                </a:r>
                <a:r>
                  <a:rPr dirty="0"/>
                  <a:t> de </a:t>
                </a:r>
                <a:r>
                  <a:rPr dirty="0" err="1"/>
                  <a:t>los</a:t>
                </a:r>
                <a:r>
                  <a:rPr dirty="0"/>
                  <a:t> </a:t>
                </a:r>
                <a:r>
                  <a:rPr dirty="0" err="1"/>
                  <a:t>datos</a:t>
                </a:r>
                <a:r>
                  <a:rPr dirty="0"/>
                  <a:t>. </a:t>
                </a:r>
                <a:endParaRPr lang="es-VE" dirty="0"/>
              </a:p>
              <a:p>
                <a:pPr marL="0" lvl="0" indent="0" algn="just">
                  <a:buNone/>
                </a:pPr>
                <a:r>
                  <a:rPr dirty="0"/>
                  <a:t>Para </a:t>
                </a:r>
                <a:r>
                  <a:rPr dirty="0" err="1"/>
                  <a:t>este</a:t>
                </a:r>
                <a:r>
                  <a:rPr dirty="0"/>
                  <a:t> </a:t>
                </a:r>
                <a:r>
                  <a:rPr dirty="0" err="1"/>
                  <a:t>tipo</a:t>
                </a:r>
                <a:r>
                  <a:rPr dirty="0"/>
                  <a:t> de </a:t>
                </a:r>
                <a:r>
                  <a:rPr dirty="0" err="1"/>
                  <a:t>pruebas</a:t>
                </a:r>
                <a:r>
                  <a:rPr dirty="0"/>
                  <a:t>, </a:t>
                </a:r>
                <a:r>
                  <a:rPr dirty="0" err="1"/>
                  <a:t>el</a:t>
                </a:r>
                <a:r>
                  <a:rPr dirty="0"/>
                  <a:t> </a:t>
                </a:r>
                <a:r>
                  <a:rPr dirty="0" err="1"/>
                  <a:t>estadístico</a:t>
                </a:r>
                <a:r>
                  <a:rPr dirty="0"/>
                  <a:t> de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oMath>
                </a14:m>
                <a:r>
                  <a:rPr dirty="0"/>
                  <a:t> </a:t>
                </a:r>
                <a:r>
                  <a:rPr dirty="0" err="1"/>
                  <a:t>cuantífica</a:t>
                </a:r>
                <a:r>
                  <a:rPr dirty="0"/>
                  <a:t> que tanto </a:t>
                </a:r>
                <a:r>
                  <a:rPr dirty="0" err="1"/>
                  <a:t>varía</a:t>
                </a:r>
                <a:r>
                  <a:rPr dirty="0"/>
                  <a:t> la </a:t>
                </a:r>
                <a:r>
                  <a:rPr dirty="0" err="1"/>
                  <a:t>distribución</a:t>
                </a:r>
                <a:r>
                  <a:rPr dirty="0"/>
                  <a:t> </a:t>
                </a:r>
                <a:r>
                  <a:rPr dirty="0" err="1"/>
                  <a:t>respecto</a:t>
                </a:r>
                <a:r>
                  <a:rPr dirty="0"/>
                  <a:t> a la </a:t>
                </a:r>
                <a:r>
                  <a:rPr dirty="0" err="1"/>
                  <a:t>distribución</a:t>
                </a:r>
                <a:r>
                  <a:rPr dirty="0"/>
                  <a:t> </a:t>
                </a:r>
                <a:r>
                  <a:rPr dirty="0" err="1"/>
                  <a:t>hipotética</a:t>
                </a:r>
                <a:r>
                  <a:rPr dirty="0"/>
                  <a:t>. </a:t>
                </a:r>
                <a:endParaRPr lang="es-419" dirty="0"/>
              </a:p>
              <a:p>
                <a:pPr marL="0" lvl="0" indent="0" algn="just">
                  <a:buNone/>
                </a:pPr>
                <a:r>
                  <a:rPr dirty="0"/>
                  <a:t>La </a:t>
                </a:r>
                <a:r>
                  <a:rPr dirty="0" err="1"/>
                  <a:t>hipótesis</a:t>
                </a:r>
                <a:r>
                  <a:rPr dirty="0"/>
                  <a:t> </a:t>
                </a:r>
                <a:r>
                  <a:rPr dirty="0" err="1"/>
                  <a:t>nula</a:t>
                </a: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a14:m>
                <a:r>
                  <a:rPr dirty="0"/>
                  <a:t> y la </a:t>
                </a:r>
                <a:r>
                  <a:rPr dirty="0" err="1"/>
                  <a:t>hipótesis</a:t>
                </a:r>
                <a:r>
                  <a:rPr dirty="0"/>
                  <a:t> </a:t>
                </a:r>
                <a:r>
                  <a:rPr dirty="0" err="1"/>
                  <a:t>altenativa</a:t>
                </a: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𝑎</m:t>
                        </m:r>
                      </m:sub>
                    </m:sSub>
                  </m:oMath>
                </a14:m>
                <a:r>
                  <a:rPr dirty="0"/>
                  <a:t> </a:t>
                </a:r>
                <a:r>
                  <a:rPr dirty="0" err="1"/>
                  <a:t>vienen</a:t>
                </a:r>
                <a:r>
                  <a:rPr dirty="0"/>
                  <a:t> dadas </a:t>
                </a:r>
                <a:r>
                  <a:rPr dirty="0" err="1"/>
                  <a:t>por</a:t>
                </a:r>
                <a:r>
                  <a:rPr dirty="0"/>
                  <a:t>: </a:t>
                </a:r>
                <a:endParaRPr lang="es-419" dirty="0">
                  <a:latin typeface="Cambria Math" panose="02040503050406030204" pitchFamily="18" charset="0"/>
                </a:endParaRPr>
              </a:p>
              <a:p>
                <a:pPr marL="0" lvl="0" indent="0" algn="ctr">
                  <a:buNone/>
                </a:pP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r>
                      <m:rPr>
                        <m:nor/>
                      </m:rPr>
                      <a:rPr/>
                      <m:t>Los</m:t>
                    </m:r>
                    <m:r>
                      <m:rPr>
                        <m:nor/>
                      </m:rPr>
                      <a:rPr/>
                      <m:t> </m:t>
                    </m:r>
                    <m:r>
                      <m:rPr>
                        <m:nor/>
                      </m:rPr>
                      <a:rPr/>
                      <m:t>datos</m:t>
                    </m:r>
                    <m:r>
                      <m:rPr>
                        <m:nor/>
                      </m:rPr>
                      <a:rPr/>
                      <m:t> </m:t>
                    </m:r>
                    <m:r>
                      <m:rPr>
                        <m:nor/>
                      </m:rPr>
                      <a:rPr/>
                      <m:t>siguen</m:t>
                    </m:r>
                    <m:r>
                      <m:rPr>
                        <m:nor/>
                      </m:rPr>
                      <a:rPr/>
                      <m:t> </m:t>
                    </m:r>
                    <m:r>
                      <m:rPr>
                        <m:nor/>
                      </m:rPr>
                      <a:rPr/>
                      <m:t>una</m:t>
                    </m:r>
                    <m:r>
                      <m:rPr>
                        <m:nor/>
                      </m:rPr>
                      <a:rPr/>
                      <m:t> </m:t>
                    </m:r>
                    <m:r>
                      <m:rPr>
                        <m:nor/>
                      </m:rPr>
                      <a:rPr/>
                      <m:t>distribuci</m:t>
                    </m:r>
                    <m:r>
                      <m:rPr>
                        <m:nor/>
                      </m:rPr>
                      <a:rPr/>
                      <m:t>ó</m:t>
                    </m:r>
                    <m:r>
                      <m:rPr>
                        <m:nor/>
                      </m:rPr>
                      <a:rPr/>
                      <m:t>n</m:t>
                    </m:r>
                    <m:r>
                      <m:rPr>
                        <m:nor/>
                      </m:rPr>
                      <a:rPr/>
                      <m:t> </m:t>
                    </m:r>
                    <m:r>
                      <m:rPr>
                        <m:nor/>
                      </m:rPr>
                      <a:rPr/>
                      <m:t>normal</m:t>
                    </m:r>
                  </m:oMath>
                </a14:m>
                <a:r>
                  <a:rPr dirty="0"/>
                  <a:t> </a:t>
                </a:r>
                <a:endParaRPr lang="es-419" dirty="0">
                  <a:latin typeface="Cambria Math" panose="02040503050406030204" pitchFamily="18" charset="0"/>
                </a:endParaRPr>
              </a:p>
              <a:p>
                <a:pPr marL="0" lvl="0" indent="0" algn="just">
                  <a:buNone/>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𝑎</m:t>
                          </m:r>
                        </m:sub>
                      </m:sSub>
                      <m:r>
                        <a:rPr>
                          <a:latin typeface="Cambria Math" panose="02040503050406030204" pitchFamily="18" charset="0"/>
                        </a:rPr>
                        <m:t>:</m:t>
                      </m:r>
                      <m:r>
                        <m:rPr>
                          <m:nor/>
                        </m:rPr>
                        <a:rPr/>
                        <m:t>Los</m:t>
                      </m:r>
                      <m:r>
                        <m:rPr>
                          <m:nor/>
                        </m:rPr>
                        <a:rPr/>
                        <m:t> </m:t>
                      </m:r>
                      <m:r>
                        <m:rPr>
                          <m:nor/>
                        </m:rPr>
                        <a:rPr/>
                        <m:t>datos</m:t>
                      </m:r>
                      <m:r>
                        <m:rPr>
                          <m:nor/>
                        </m:rPr>
                        <a:rPr/>
                        <m:t> </m:t>
                      </m:r>
                      <m:r>
                        <m:rPr>
                          <m:nor/>
                        </m:rPr>
                        <a:rPr/>
                        <m:t>no</m:t>
                      </m:r>
                      <m:r>
                        <m:rPr>
                          <m:nor/>
                        </m:rPr>
                        <a:rPr/>
                        <m:t> </m:t>
                      </m:r>
                      <m:r>
                        <m:rPr>
                          <m:nor/>
                        </m:rPr>
                        <a:rPr/>
                        <m:t>siguen</m:t>
                      </m:r>
                      <m:r>
                        <m:rPr>
                          <m:nor/>
                        </m:rPr>
                        <a:rPr/>
                        <m:t> </m:t>
                      </m:r>
                      <m:r>
                        <m:rPr>
                          <m:nor/>
                        </m:rPr>
                        <a:rPr/>
                        <m:t>una</m:t>
                      </m:r>
                      <m:r>
                        <m:rPr>
                          <m:nor/>
                        </m:rPr>
                        <a:rPr/>
                        <m:t> </m:t>
                      </m:r>
                      <m:r>
                        <m:rPr>
                          <m:nor/>
                        </m:rPr>
                        <a:rPr/>
                        <m:t>distribuci</m:t>
                      </m:r>
                      <m:r>
                        <m:rPr>
                          <m:nor/>
                        </m:rPr>
                        <a:rPr/>
                        <m:t>ó</m:t>
                      </m:r>
                      <m:r>
                        <m:rPr>
                          <m:nor/>
                        </m:rPr>
                        <a:rPr/>
                        <m:t>n</m:t>
                      </m:r>
                      <m:r>
                        <m:rPr>
                          <m:nor/>
                        </m:rPr>
                        <a:rPr/>
                        <m:t> </m:t>
                      </m:r>
                      <m:r>
                        <m:rPr>
                          <m:nor/>
                        </m:rPr>
                        <a:rPr/>
                        <m:t>normal</m:t>
                      </m:r>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2513" r="-1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879"/>
            <a:ext cx="8229600" cy="857250"/>
          </a:xfrm>
        </p:spPr>
        <p:txBody>
          <a:bodyPr/>
          <a:lstStyle/>
          <a:p>
            <a:pPr marL="0" lvl="0" indent="0">
              <a:buNone/>
            </a:pPr>
            <a:r>
              <a:rPr dirty="0" err="1"/>
              <a:t>Planteamiento</a:t>
            </a:r>
            <a:r>
              <a:rPr dirty="0"/>
              <a:t> del </a:t>
            </a:r>
            <a:r>
              <a:rPr dirty="0" err="1"/>
              <a:t>problema</a:t>
            </a:r>
            <a:endParaRPr dirty="0"/>
          </a:p>
        </p:txBody>
      </p:sp>
      <p:sp>
        <p:nvSpPr>
          <p:cNvPr id="3" name="Content Placeholder 2"/>
          <p:cNvSpPr>
            <a:spLocks noGrp="1"/>
          </p:cNvSpPr>
          <p:nvPr>
            <p:ph idx="1"/>
          </p:nvPr>
        </p:nvSpPr>
        <p:spPr>
          <a:xfrm>
            <a:off x="355570" y="1008556"/>
            <a:ext cx="8357191" cy="3864693"/>
          </a:xfrm>
        </p:spPr>
        <p:txBody>
          <a:bodyPr>
            <a:normAutofit fontScale="70000" lnSpcReduction="20000"/>
          </a:bodyPr>
          <a:lstStyle/>
          <a:p>
            <a:pPr marL="0" lvl="0" indent="0" algn="just">
              <a:buNone/>
            </a:pPr>
            <a:r>
              <a:rPr sz="2600" dirty="0" err="1"/>
              <a:t>En</a:t>
            </a:r>
            <a:r>
              <a:rPr sz="2600" dirty="0"/>
              <a:t> </a:t>
            </a:r>
            <a:r>
              <a:rPr sz="2600" dirty="0" err="1"/>
              <a:t>el</a:t>
            </a:r>
            <a:r>
              <a:rPr sz="2600" dirty="0"/>
              <a:t> </a:t>
            </a:r>
            <a:r>
              <a:rPr sz="2600" dirty="0" err="1"/>
              <a:t>presente</a:t>
            </a:r>
            <a:r>
              <a:rPr sz="2600" dirty="0"/>
              <a:t> </a:t>
            </a:r>
            <a:r>
              <a:rPr sz="2600" dirty="0" err="1"/>
              <a:t>proyecto</a:t>
            </a:r>
            <a:r>
              <a:rPr sz="2600" dirty="0"/>
              <a:t>, </a:t>
            </a:r>
            <a:r>
              <a:rPr sz="2600" dirty="0" err="1"/>
              <a:t>el</a:t>
            </a:r>
            <a:r>
              <a:rPr sz="2600" dirty="0"/>
              <a:t> </a:t>
            </a:r>
            <a:r>
              <a:rPr sz="2600" dirty="0" err="1"/>
              <a:t>objetivo</a:t>
            </a:r>
            <a:r>
              <a:rPr sz="2600" dirty="0"/>
              <a:t> es </a:t>
            </a:r>
            <a:r>
              <a:rPr sz="2600" dirty="0" err="1"/>
              <a:t>tomar</a:t>
            </a:r>
            <a:r>
              <a:rPr sz="2600" dirty="0"/>
              <a:t> </a:t>
            </a:r>
            <a:r>
              <a:rPr sz="2600" dirty="0" err="1"/>
              <a:t>una</a:t>
            </a:r>
            <a:r>
              <a:rPr sz="2600" dirty="0"/>
              <a:t> base de </a:t>
            </a:r>
            <a:r>
              <a:rPr sz="2600" dirty="0" err="1"/>
              <a:t>datos</a:t>
            </a:r>
            <a:r>
              <a:rPr sz="2600" dirty="0"/>
              <a:t> </a:t>
            </a:r>
            <a:r>
              <a:rPr lang="es-VE" sz="2600" dirty="0"/>
              <a:t>con diversas m</a:t>
            </a:r>
            <a:r>
              <a:rPr lang="es-419" sz="2600" dirty="0" err="1"/>
              <a:t>étricas</a:t>
            </a:r>
            <a:r>
              <a:rPr lang="es-419" sz="2600" dirty="0"/>
              <a:t> que corresponden a jugadores de la MLB para realizar los siguientes estudios sobre ella:</a:t>
            </a:r>
          </a:p>
          <a:p>
            <a:pPr marL="0" lvl="0" indent="0" algn="just">
              <a:buNone/>
            </a:pPr>
            <a:r>
              <a:rPr lang="es-419" sz="2600" dirty="0"/>
              <a:t> </a:t>
            </a:r>
          </a:p>
          <a:p>
            <a:pPr marL="265113" indent="-265113" algn="just">
              <a:buFont typeface="+mj-lt"/>
              <a:buAutoNum type="arabicPeriod"/>
            </a:pPr>
            <a:r>
              <a:rPr lang="es-ES" sz="2600" dirty="0"/>
              <a:t>  Análisis descriptivo.</a:t>
            </a:r>
          </a:p>
          <a:p>
            <a:pPr marL="265113" indent="-265113" algn="just">
              <a:buFont typeface="+mj-lt"/>
              <a:buAutoNum type="arabicPeriod"/>
            </a:pPr>
            <a:r>
              <a:rPr lang="es-ES" sz="2600" dirty="0"/>
              <a:t>  Intervalo de confianza de 97% para la media de cada variable.</a:t>
            </a:r>
          </a:p>
          <a:p>
            <a:pPr marL="265113" indent="-265113" algn="just">
              <a:buFont typeface="+mj-lt"/>
              <a:buAutoNum type="arabicPeriod"/>
            </a:pPr>
            <a:r>
              <a:rPr lang="es-ES" sz="2600" dirty="0"/>
              <a:t>  Probar (a nivel de 0.05) que el promedio de bateo es inferior a 0.300.</a:t>
            </a:r>
          </a:p>
          <a:p>
            <a:pPr marL="265113" indent="-265113" algn="just">
              <a:buFont typeface="+mj-lt"/>
              <a:buAutoNum type="arabicPeriod"/>
            </a:pPr>
            <a:r>
              <a:rPr lang="es-ES" sz="2600" dirty="0"/>
              <a:t>  Estudiar si la tasa de ponches y de jonrones son iguales.</a:t>
            </a:r>
          </a:p>
          <a:p>
            <a:pPr marL="265113" indent="-265113" algn="just">
              <a:buFont typeface="+mj-lt"/>
              <a:buAutoNum type="arabicPeriod"/>
            </a:pPr>
            <a:r>
              <a:rPr lang="es-ES" sz="2600" dirty="0"/>
              <a:t>  Prueba de bondad de ajuste para la tasa de bateo para determinar si tiene distribución normal.</a:t>
            </a:r>
          </a:p>
          <a:p>
            <a:pPr marL="265113" indent="-265113" algn="just">
              <a:buFont typeface="+mj-lt"/>
              <a:buAutoNum type="arabicPeriod"/>
            </a:pPr>
            <a:r>
              <a:rPr lang="es-ES" sz="2600" dirty="0"/>
              <a:t>  Gráfico de dispersión y matriz de correlación para las variables.</a:t>
            </a:r>
          </a:p>
          <a:p>
            <a:pPr marL="265113" indent="-265113" algn="just">
              <a:buFont typeface="+mj-lt"/>
              <a:buAutoNum type="arabicPeriod"/>
            </a:pPr>
            <a:r>
              <a:rPr lang="es-ES" sz="2600" dirty="0"/>
              <a:t>  Modelo de regresión final y predicción para la tasa de bateo.</a:t>
            </a:r>
          </a:p>
          <a:p>
            <a:pPr marL="265113" indent="-265113" algn="just">
              <a:buFont typeface="+mj-lt"/>
              <a:buAutoNum type="arabicPeriod"/>
            </a:pPr>
            <a:r>
              <a:rPr lang="es-ES" sz="2600" dirty="0"/>
              <a:t>  Separar a la tasa de bateo en tres grupos: los que tienen menos de 0.200, los que tienen entre 0.200 y 0.300, y los que tienen más de 0.300, y realización de un análisis de varianza para estudiar si los promedios de tasas de las otras variables son iguales.</a:t>
            </a:r>
            <a:endParaRPr lang="es-419" sz="2600" dirty="0"/>
          </a:p>
          <a:p>
            <a:pPr marL="0" lvl="0" indent="0" algn="just">
              <a:buNone/>
            </a:pPr>
            <a:endParaRPr dirty="0"/>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a:t>
            </a:fld>
            <a:endParaRPr lang="en-US" dirty="0"/>
          </a:p>
        </p:txBody>
      </p:sp>
    </p:spTree>
    <p:extLst>
      <p:ext uri="{BB962C8B-B14F-4D97-AF65-F5344CB8AC3E}">
        <p14:creationId xmlns:p14="http://schemas.microsoft.com/office/powerpoint/2010/main" val="2935388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905" y="0"/>
            <a:ext cx="6930190" cy="857250"/>
          </a:xfrm>
        </p:spPr>
        <p:txBody>
          <a:bodyPr>
            <a:normAutofit fontScale="90000"/>
          </a:bodyPr>
          <a:lstStyle/>
          <a:p>
            <a:pPr marL="0" lvl="0" indent="0">
              <a:buNone/>
            </a:pPr>
            <a:r>
              <a:rPr dirty="0" err="1"/>
              <a:t>Prueba</a:t>
            </a:r>
            <a:r>
              <a:rPr dirty="0"/>
              <a:t> de </a:t>
            </a:r>
            <a:r>
              <a:rPr dirty="0" err="1"/>
              <a:t>bondad</a:t>
            </a:r>
            <a:r>
              <a:rPr dirty="0"/>
              <a:t> de </a:t>
            </a:r>
            <a:r>
              <a:rPr dirty="0" err="1"/>
              <a:t>ajuste</a:t>
            </a:r>
            <a:r>
              <a:rPr dirty="0"/>
              <a:t> para la </a:t>
            </a:r>
            <a:r>
              <a:rPr dirty="0" err="1"/>
              <a:t>distribución</a:t>
            </a:r>
            <a:r>
              <a:rPr dirty="0"/>
              <a:t> de X1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9876" y="1695229"/>
                <a:ext cx="8229600" cy="2601828"/>
              </a:xfrm>
            </p:spPr>
            <p:txBody>
              <a:bodyPr/>
              <a:lstStyle/>
              <a:p>
                <a:pPr marL="0" lvl="0" indent="0" algn="just">
                  <a:buNone/>
                </a:pPr>
                <a:r>
                  <a:rPr dirty="0"/>
                  <a:t>Como </a:t>
                </a:r>
                <a:r>
                  <a:rPr dirty="0" err="1"/>
                  <a:t>estadístico</a:t>
                </a:r>
                <a:r>
                  <a:rPr dirty="0"/>
                  <a:t>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oMath>
                </a14:m>
                <a:r>
                  <a:rPr dirty="0"/>
                  <a:t> </a:t>
                </a:r>
                <a:r>
                  <a:rPr dirty="0" err="1"/>
                  <a:t>tenemos</a:t>
                </a:r>
                <a:r>
                  <a:rPr dirty="0"/>
                  <a:t>: </a:t>
                </a:r>
                <a:endParaRPr lang="es-419" dirty="0"/>
              </a:p>
              <a:p>
                <a:pPr marL="0" lvl="0" indent="0" algn="ctr">
                  <a:buNone/>
                </a:pP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𝑋</m:t>
                        </m:r>
                      </m:e>
                      <m:sup>
                        <m:r>
                          <a:rPr>
                            <a:latin typeface="Cambria Math" panose="02040503050406030204" pitchFamily="18" charset="0"/>
                          </a:rPr>
                          <m:t>2</m:t>
                        </m:r>
                      </m:sup>
                    </m:sSup>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1</m:t>
                        </m:r>
                      </m:sub>
                      <m:sup>
                        <m:r>
                          <a:rPr>
                            <a:latin typeface="Cambria Math" panose="02040503050406030204" pitchFamily="18" charset="0"/>
                          </a:rPr>
                          <m:t>𝑘</m:t>
                        </m:r>
                      </m:sup>
                      <m:e>
                        <m:f>
                          <m:fPr>
                            <m:ctrlPr>
                              <a:rPr i="1">
                                <a:latin typeface="Cambria Math" panose="02040503050406030204" pitchFamily="18" charset="0"/>
                              </a:rPr>
                            </m:ctrlPr>
                          </m:fPr>
                          <m:num>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𝐸</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𝑖</m:t>
                                            </m:r>
                                          </m:sub>
                                        </m:sSub>
                                      </m:e>
                                    </m:d>
                                  </m:e>
                                </m:d>
                              </m:e>
                              <m:sup>
                                <m:r>
                                  <a:rPr>
                                    <a:latin typeface="Cambria Math" panose="02040503050406030204" pitchFamily="18" charset="0"/>
                                  </a:rPr>
                                  <m:t>2</m:t>
                                </m:r>
                              </m:sup>
                            </m:sSup>
                          </m:num>
                          <m:den>
                            <m:r>
                              <a:rPr>
                                <a:latin typeface="Cambria Math" panose="02040503050406030204" pitchFamily="18" charset="0"/>
                              </a:rPr>
                              <m:t>𝐸</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𝑖</m:t>
                                    </m:r>
                                  </m:sub>
                                </m:sSub>
                              </m:e>
                            </m:d>
                          </m:den>
                        </m:f>
                      </m:e>
                    </m:nary>
                  </m:oMath>
                </a14:m>
                <a:r>
                  <a:rPr dirty="0"/>
                  <a:t> </a:t>
                </a:r>
                <a:endParaRPr lang="es-419" dirty="0"/>
              </a:p>
              <a:p>
                <a:pPr marL="0" lvl="0" indent="0" algn="just">
                  <a:buNone/>
                </a:pPr>
                <a:r>
                  <a:rPr dirty="0"/>
                  <a:t>con </a:t>
                </a:r>
                <a14:m>
                  <m:oMath xmlns:m="http://schemas.openxmlformats.org/officeDocument/2006/math">
                    <m:r>
                      <a:rPr>
                        <a:latin typeface="Cambria Math" panose="02040503050406030204" pitchFamily="18" charset="0"/>
                      </a:rPr>
                      <m:t>𝑘</m:t>
                    </m:r>
                    <m:r>
                      <a:rPr>
                        <a:latin typeface="Cambria Math" panose="02040503050406030204" pitchFamily="18" charset="0"/>
                      </a:rPr>
                      <m:t>=</m:t>
                    </m:r>
                    <m:r>
                      <a:rPr>
                        <a:latin typeface="Cambria Math" panose="02040503050406030204" pitchFamily="18" charset="0"/>
                      </a:rPr>
                      <m:t>5</m:t>
                    </m:r>
                  </m:oMath>
                </a14:m>
                <a:r>
                  <a:rPr dirty="0"/>
                  <a:t> </a:t>
                </a:r>
                <a:r>
                  <a:rPr dirty="0" err="1"/>
                  <a:t>el</a:t>
                </a:r>
                <a:r>
                  <a:rPr dirty="0"/>
                  <a:t> </a:t>
                </a:r>
                <a:r>
                  <a:rPr dirty="0" err="1"/>
                  <a:t>número</a:t>
                </a:r>
                <a:r>
                  <a:rPr dirty="0"/>
                  <a:t> de </a:t>
                </a:r>
                <a:r>
                  <a:rPr dirty="0" err="1"/>
                  <a:t>clases</a:t>
                </a:r>
                <a:r>
                  <a:rPr dirty="0"/>
                  <a:t> o </a:t>
                </a:r>
                <a:r>
                  <a:rPr dirty="0" err="1"/>
                  <a:t>categorías</a:t>
                </a: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𝑖</m:t>
                        </m:r>
                      </m:sub>
                    </m:sSub>
                  </m:oMath>
                </a14:m>
                <a:r>
                  <a:rPr dirty="0"/>
                  <a:t> las </a:t>
                </a:r>
                <a:r>
                  <a:rPr dirty="0" err="1"/>
                  <a:t>frecuencias</a:t>
                </a:r>
                <a:r>
                  <a:rPr dirty="0"/>
                  <a:t> de </a:t>
                </a:r>
                <a:r>
                  <a:rPr dirty="0" err="1"/>
                  <a:t>cada</a:t>
                </a:r>
                <a:r>
                  <a:rPr dirty="0"/>
                  <a:t> </a:t>
                </a:r>
                <a:r>
                  <a:rPr dirty="0" err="1"/>
                  <a:t>categoría</a:t>
                </a:r>
                <a:r>
                  <a:rPr dirty="0"/>
                  <a:t>, </a:t>
                </a:r>
                <a14:m>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𝑖</m:t>
                            </m:r>
                          </m:sub>
                        </m:sSub>
                      </m:e>
                    </m:d>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oMath>
                </a14:m>
                <a:r>
                  <a:rPr lang="es-419" dirty="0"/>
                  <a:t>, </a:t>
                </a:r>
                <a:r>
                  <a:rPr dirty="0"/>
                  <a:t> </a:t>
                </a:r>
                <a:r>
                  <a:rPr dirty="0" err="1"/>
                  <a:t>el</a:t>
                </a:r>
                <a:r>
                  <a:rPr dirty="0"/>
                  <a:t> valor </a:t>
                </a:r>
                <a:r>
                  <a:rPr dirty="0" err="1"/>
                  <a:t>esparado</a:t>
                </a:r>
                <a:r>
                  <a:rPr dirty="0"/>
                  <a:t> con </a:t>
                </a:r>
                <a14:m>
                  <m:oMath xmlns:m="http://schemas.openxmlformats.org/officeDocument/2006/math">
                    <m:r>
                      <a:rPr>
                        <a:latin typeface="Cambria Math" panose="02040503050406030204" pitchFamily="18" charset="0"/>
                      </a:rPr>
                      <m:t>𝑛</m:t>
                    </m:r>
                  </m:oMath>
                </a14:m>
                <a:r>
                  <a:rPr dirty="0"/>
                  <a:t> </a:t>
                </a:r>
                <a:r>
                  <a:rPr dirty="0" err="1"/>
                  <a:t>el</a:t>
                </a:r>
                <a:r>
                  <a:rPr dirty="0"/>
                  <a:t> </a:t>
                </a:r>
                <a:r>
                  <a:rPr dirty="0" err="1"/>
                  <a:t>número</a:t>
                </a:r>
                <a:r>
                  <a:rPr dirty="0"/>
                  <a:t> total de </a:t>
                </a:r>
                <a:r>
                  <a:rPr dirty="0" err="1"/>
                  <a:t>datos</a:t>
                </a:r>
                <a:r>
                  <a:rPr dirty="0"/>
                  <a:t> 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sub>
                    </m:sSub>
                  </m:oMath>
                </a14:m>
                <a:r>
                  <a:rPr dirty="0"/>
                  <a:t> la </a:t>
                </a:r>
                <a:r>
                  <a:rPr dirty="0" err="1"/>
                  <a:t>probabilidad</a:t>
                </a:r>
                <a:r>
                  <a:rPr dirty="0"/>
                  <a:t> de </a:t>
                </a:r>
                <a:r>
                  <a:rPr dirty="0" err="1"/>
                  <a:t>cada</a:t>
                </a:r>
                <a:r>
                  <a:rPr dirty="0"/>
                  <a:t> </a:t>
                </a:r>
                <a:r>
                  <a:rPr dirty="0" err="1"/>
                  <a:t>clase</a:t>
                </a: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𝑖</m:t>
                        </m:r>
                      </m:sub>
                    </m:sSub>
                  </m:oMath>
                </a14:m>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9876" y="1695229"/>
                <a:ext cx="8229600" cy="2601828"/>
              </a:xfrm>
              <a:blipFill>
                <a:blip r:embed="rId2"/>
                <a:stretch>
                  <a:fillRect l="-1111" t="-1874" r="-118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479" y="7362"/>
            <a:ext cx="7255041" cy="857250"/>
          </a:xfrm>
        </p:spPr>
        <p:txBody>
          <a:bodyPr>
            <a:normAutofit fontScale="90000"/>
          </a:bodyPr>
          <a:lstStyle/>
          <a:p>
            <a:pPr marL="0" lvl="0" indent="0">
              <a:buNone/>
            </a:pPr>
            <a:r>
              <a:rPr dirty="0" err="1"/>
              <a:t>Prueba</a:t>
            </a:r>
            <a:r>
              <a:rPr dirty="0"/>
              <a:t> de </a:t>
            </a:r>
            <a:r>
              <a:rPr dirty="0" err="1"/>
              <a:t>bondad</a:t>
            </a:r>
            <a:r>
              <a:rPr dirty="0"/>
              <a:t> de </a:t>
            </a:r>
            <a:r>
              <a:rPr dirty="0" err="1"/>
              <a:t>ajuste</a:t>
            </a:r>
            <a:r>
              <a:rPr dirty="0"/>
              <a:t> para la </a:t>
            </a:r>
            <a:r>
              <a:rPr dirty="0" err="1"/>
              <a:t>distribución</a:t>
            </a:r>
            <a:r>
              <a:rPr dirty="0"/>
              <a:t> de X1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46635"/>
                <a:ext cx="8229600" cy="3394472"/>
              </a:xfrm>
            </p:spPr>
            <p:txBody>
              <a:bodyPr/>
              <a:lstStyle/>
              <a:p>
                <a:pPr marL="0" lvl="0" indent="0" algn="just">
                  <a:buNone/>
                </a:pPr>
                <a:r>
                  <a:rPr lang="en-US" dirty="0"/>
                  <a:t>Para </a:t>
                </a:r>
                <a:r>
                  <a:rPr lang="en-US" dirty="0" err="1"/>
                  <a:t>calcular</a:t>
                </a:r>
                <a:r>
                  <a:rPr lang="en-US" dirty="0"/>
                  <a:t> las </a:t>
                </a:r>
                <a:r>
                  <a:rPr lang="en-US" dirty="0" err="1"/>
                  <a:t>probabilidades</a:t>
                </a:r>
                <a:r>
                  <a:rPr lang="en-US"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oMath>
                </a14:m>
                <a:r>
                  <a:rPr lang="ar-AE" dirty="0"/>
                  <a:t> </a:t>
                </a:r>
                <a:r>
                  <a:rPr lang="en-US" dirty="0"/>
                  <a:t>se </a:t>
                </a:r>
                <a:r>
                  <a:rPr lang="en-US" dirty="0" err="1"/>
                  <a:t>obtuvo</a:t>
                </a:r>
                <a:r>
                  <a:rPr lang="en-US" dirty="0"/>
                  <a:t> la media y la </a:t>
                </a:r>
                <a:r>
                  <a:rPr lang="en-US" dirty="0" err="1"/>
                  <a:t>desviación</a:t>
                </a:r>
                <a:r>
                  <a:rPr lang="en-US" dirty="0"/>
                  <a:t> </a:t>
                </a:r>
                <a:r>
                  <a:rPr lang="en-US" dirty="0" err="1"/>
                  <a:t>estándar</a:t>
                </a:r>
                <a:r>
                  <a:rPr lang="en-US" dirty="0"/>
                  <a:t> de </a:t>
                </a:r>
                <a:r>
                  <a:rPr lang="en-US" dirty="0" err="1"/>
                  <a:t>los</a:t>
                </a:r>
                <a:r>
                  <a:rPr lang="en-US" dirty="0"/>
                  <a:t> </a:t>
                </a:r>
                <a:r>
                  <a:rPr lang="en-US" dirty="0" err="1"/>
                  <a:t>datos</a:t>
                </a:r>
                <a:r>
                  <a:rPr lang="en-US" dirty="0"/>
                  <a:t> </a:t>
                </a:r>
                <a:r>
                  <a:rPr lang="en-US" dirty="0" err="1"/>
                  <a:t>agrupados</a:t>
                </a:r>
                <a:r>
                  <a:rPr lang="en-US" dirty="0"/>
                  <a:t> </a:t>
                </a:r>
                <a:r>
                  <a:rPr lang="en-US" dirty="0" err="1"/>
                  <a:t>como</a:t>
                </a:r>
                <a:endParaRPr lang="en-US" dirty="0"/>
              </a:p>
              <a:p>
                <a:pPr marL="0" lvl="0" indent="0" algn="ctr">
                  <a:buNone/>
                </a:pPr>
                <a:r>
                  <a:rPr lang="en-US" dirty="0"/>
                  <a:t> </a:t>
                </a:r>
                <a14:m>
                  <m:oMath xmlns:m="http://schemas.openxmlformats.org/officeDocument/2006/math">
                    <m:acc>
                      <m:accPr>
                        <m:chr m:val="‾"/>
                        <m:ctrlPr>
                          <a:rPr lang="ar-AE" i="1">
                            <a:latin typeface="Cambria Math" panose="02040503050406030204" pitchFamily="18" charset="0"/>
                          </a:rPr>
                        </m:ctrlPr>
                      </m:accPr>
                      <m:e>
                        <m:r>
                          <a:rPr lang="ar-AE">
                            <a:latin typeface="Cambria Math" panose="02040503050406030204" pitchFamily="18" charset="0"/>
                          </a:rPr>
                          <m:t>𝑥</m:t>
                        </m:r>
                      </m:e>
                    </m:acc>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2822</m:t>
                    </m:r>
                  </m:oMath>
                </a14:m>
                <a:r>
                  <a:rPr lang="ar-AE" dirty="0"/>
                  <a:t> </a:t>
                </a:r>
                <a:r>
                  <a:rPr lang="en-US" dirty="0"/>
                  <a:t>y </a:t>
                </a:r>
                <a14:m>
                  <m:oMath xmlns:m="http://schemas.openxmlformats.org/officeDocument/2006/math">
                    <m:r>
                      <a:rPr lang="en-US">
                        <a:latin typeface="Cambria Math" panose="02040503050406030204" pitchFamily="18" charset="0"/>
                      </a:rPr>
                      <m:t>𝜎</m:t>
                    </m:r>
                    <m:r>
                      <a:rPr lang="en-US">
                        <a:latin typeface="Cambria Math" panose="02040503050406030204" pitchFamily="18" charset="0"/>
                      </a:rPr>
                      <m:t>=</m:t>
                    </m:r>
                    <m:r>
                      <a:rPr lang="en-US">
                        <a:latin typeface="Cambria Math" panose="02040503050406030204" pitchFamily="18" charset="0"/>
                      </a:rPr>
                      <m:t>0</m:t>
                    </m:r>
                    <m:r>
                      <a:rPr lang="en-US">
                        <a:latin typeface="Cambria Math" panose="02040503050406030204" pitchFamily="18" charset="0"/>
                      </a:rPr>
                      <m:t>.</m:t>
                    </m:r>
                    <m:r>
                      <a:rPr lang="en-US">
                        <a:latin typeface="Cambria Math" panose="02040503050406030204" pitchFamily="18" charset="0"/>
                      </a:rPr>
                      <m:t>045</m:t>
                    </m:r>
                  </m:oMath>
                </a14:m>
                <a:r>
                  <a:rPr lang="en-US" dirty="0"/>
                  <a:t>, </a:t>
                </a:r>
              </a:p>
              <a:p>
                <a:pPr marL="0" lvl="0" indent="0" algn="just">
                  <a:buNone/>
                </a:pPr>
                <a:r>
                  <a:rPr lang="en-US" dirty="0" err="1"/>
                  <a:t>respectivamente</a:t>
                </a:r>
                <a:r>
                  <a:rPr lang="en-US" dirty="0"/>
                  <a:t>. Con </a:t>
                </a:r>
                <a14:m>
                  <m:oMath xmlns:m="http://schemas.openxmlformats.org/officeDocument/2006/math">
                    <m:acc>
                      <m:accPr>
                        <m:chr m:val="‾"/>
                        <m:ctrlPr>
                          <a:rPr lang="ar-AE" i="1">
                            <a:latin typeface="Cambria Math" panose="02040503050406030204" pitchFamily="18" charset="0"/>
                          </a:rPr>
                        </m:ctrlPr>
                      </m:accPr>
                      <m:e>
                        <m:r>
                          <a:rPr lang="ar-AE">
                            <a:latin typeface="Cambria Math" panose="02040503050406030204" pitchFamily="18" charset="0"/>
                          </a:rPr>
                          <m:t>𝑥</m:t>
                        </m:r>
                      </m:e>
                    </m:acc>
                  </m:oMath>
                </a14:m>
                <a:r>
                  <a:rPr lang="ar-AE" dirty="0"/>
                  <a:t> </a:t>
                </a:r>
                <a:r>
                  <a:rPr lang="en-US" dirty="0"/>
                  <a:t>y </a:t>
                </a:r>
                <a14:m>
                  <m:oMath xmlns:m="http://schemas.openxmlformats.org/officeDocument/2006/math">
                    <m:r>
                      <a:rPr lang="en-US">
                        <a:latin typeface="Cambria Math" panose="02040503050406030204" pitchFamily="18" charset="0"/>
                      </a:rPr>
                      <m:t>𝜎</m:t>
                    </m:r>
                  </m:oMath>
                </a14:m>
                <a:r>
                  <a:rPr lang="en-US" dirty="0"/>
                  <a:t> se </a:t>
                </a:r>
                <a:r>
                  <a:rPr lang="en-US" dirty="0" err="1"/>
                  <a:t>obtuvieron</a:t>
                </a:r>
                <a:r>
                  <a:rPr lang="en-US" dirty="0"/>
                  <a:t> las </a:t>
                </a:r>
                <a:r>
                  <a:rPr lang="en-US" dirty="0" err="1"/>
                  <a:t>siguientes</a:t>
                </a:r>
                <a:r>
                  <a:rPr lang="en-US" dirty="0"/>
                  <a:t> </a:t>
                </a:r>
                <a:r>
                  <a:rPr lang="en-US" dirty="0" err="1"/>
                  <a:t>probabilidades</a:t>
                </a:r>
                <a:r>
                  <a:rPr lang="en-US" dirty="0"/>
                  <a:t> para </a:t>
                </a:r>
                <a:r>
                  <a:rPr lang="en-US" dirty="0" err="1"/>
                  <a:t>cada</a:t>
                </a:r>
                <a:r>
                  <a:rPr lang="en-US" dirty="0"/>
                  <a:t> </a:t>
                </a:r>
                <a:r>
                  <a:rPr lang="en-US" dirty="0" err="1"/>
                  <a:t>clase</a:t>
                </a:r>
                <a:r>
                  <a:rPr lang="en-US" dirty="0"/>
                  <a:t>: </a:t>
                </a:r>
              </a:p>
              <a:p>
                <a:pPr marL="0" lvl="0" indent="0" algn="just">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1</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172</m:t>
                      </m:r>
                      <m:r>
                        <a:rPr lang="ar-AE">
                          <a:latin typeface="Cambria Math" panose="02040503050406030204" pitchFamily="18" charset="0"/>
                        </a:rPr>
                        <m:t>, </m:t>
                      </m:r>
                      <m:sSub>
                        <m:sSubPr>
                          <m:ctrlPr>
                            <a:rPr lang="ar-AE" i="1">
                              <a:latin typeface="Cambria Math" panose="02040503050406030204" pitchFamily="18" charset="0"/>
                            </a:rPr>
                          </m:ctrlPr>
                        </m:sSubPr>
                        <m:e>
                          <m:r>
                            <a:rPr lang="es-419" b="0" i="0" smtClean="0">
                              <a:latin typeface="Cambria Math" panose="02040503050406030204" pitchFamily="18" charset="0"/>
                            </a:rPr>
                            <m:t> </m:t>
                          </m:r>
                          <m:r>
                            <a:rPr lang="ar-AE">
                              <a:latin typeface="Cambria Math" panose="02040503050406030204" pitchFamily="18" charset="0"/>
                            </a:rPr>
                            <m:t>𝑝</m:t>
                          </m:r>
                        </m:e>
                        <m:sub>
                          <m:r>
                            <a:rPr lang="ar-AE">
                              <a:latin typeface="Cambria Math" panose="02040503050406030204" pitchFamily="18" charset="0"/>
                            </a:rPr>
                            <m:t>2</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3082</m:t>
                      </m:r>
                      <m:r>
                        <a:rPr lang="ar-AE">
                          <a:latin typeface="Cambria Math" panose="02040503050406030204" pitchFamily="18" charset="0"/>
                        </a:rPr>
                        <m:t>, </m:t>
                      </m:r>
                      <m:r>
                        <a:rPr lang="es-419" b="0" i="1" smtClean="0">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3</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1747</m:t>
                      </m:r>
                      <m:r>
                        <a:rPr lang="ar-AE">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4</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1466</m:t>
                      </m:r>
                      <m:r>
                        <a:rPr lang="ar-AE">
                          <a:latin typeface="Cambria Math" panose="02040503050406030204" pitchFamily="18" charset="0"/>
                        </a:rPr>
                        <m:t>,</m:t>
                      </m:r>
                    </m:oMath>
                  </m:oMathPara>
                </a14:m>
                <a:endParaRPr lang="es-419" dirty="0">
                  <a:latin typeface="Cambria Math" panose="02040503050406030204" pitchFamily="18" charset="0"/>
                </a:endParaRPr>
              </a:p>
              <a:p>
                <a:pPr marL="0" lvl="0" indent="0" algn="ctr">
                  <a:buNone/>
                </a:pPr>
                <a14:m>
                  <m:oMath xmlns:m="http://schemas.openxmlformats.org/officeDocument/2006/math">
                    <m:r>
                      <a:rPr lang="ar-AE">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5</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1986</m:t>
                    </m:r>
                  </m:oMath>
                </a14:m>
                <a:r>
                  <a:rPr lang="ar-AE" dirty="0"/>
                  <a:t>.</a:t>
                </a: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46635"/>
                <a:ext cx="8229600" cy="3394472"/>
              </a:xfrm>
              <a:blipFill>
                <a:blip r:embed="rId2"/>
                <a:stretch>
                  <a:fillRect l="-1111" t="-1616" r="-1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dirty="0"/>
              <a:t>Cordero M.; Gavazut E.;  </a:t>
            </a:r>
            <a:r>
              <a:rPr lang="en-US" dirty="0" err="1"/>
              <a:t>Riera</a:t>
            </a:r>
            <a:r>
              <a:rPr lang="en-US" dirty="0"/>
              <a:t> L         Proyecto final de </a:t>
            </a:r>
            <a:r>
              <a:rPr lang="en-US" dirty="0" err="1"/>
              <a:t>Estadistica</a:t>
            </a:r>
            <a:r>
              <a:rPr lang="en-US" dirty="0"/>
              <a:t> para </a:t>
            </a:r>
            <a:r>
              <a:rPr lang="en-US" dirty="0" err="1"/>
              <a:t>Matemáticos</a:t>
            </a:r>
            <a:r>
              <a:rPr lang="en-US" dirty="0"/>
              <a:t>– CO3322                   </a:t>
            </a:r>
            <a:r>
              <a:rPr lang="en-US" dirty="0" err="1"/>
              <a:t>Profesor</a:t>
            </a:r>
            <a:r>
              <a:rPr lang="en-US" dirty="0"/>
              <a:t> Pedro </a:t>
            </a:r>
            <a:r>
              <a:rPr lang="en-US" dirty="0" err="1"/>
              <a:t>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237" y="90563"/>
            <a:ext cx="6677525" cy="857250"/>
          </a:xfrm>
        </p:spPr>
        <p:txBody>
          <a:bodyPr>
            <a:normAutofit fontScale="90000"/>
          </a:bodyPr>
          <a:lstStyle/>
          <a:p>
            <a:pPr marL="0" lvl="0" indent="0">
              <a:buNone/>
            </a:pPr>
            <a:r>
              <a:rPr dirty="0" err="1"/>
              <a:t>Prueba</a:t>
            </a:r>
            <a:r>
              <a:rPr dirty="0"/>
              <a:t> de </a:t>
            </a:r>
            <a:r>
              <a:rPr dirty="0" err="1"/>
              <a:t>bondad</a:t>
            </a:r>
            <a:r>
              <a:rPr dirty="0"/>
              <a:t> de </a:t>
            </a:r>
            <a:r>
              <a:rPr dirty="0" err="1"/>
              <a:t>ajuste</a:t>
            </a:r>
            <a:r>
              <a:rPr dirty="0"/>
              <a:t> para la </a:t>
            </a:r>
            <a:r>
              <a:rPr dirty="0" err="1"/>
              <a:t>distribución</a:t>
            </a:r>
            <a:r>
              <a:rPr dirty="0"/>
              <a:t> de X1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68712"/>
                <a:ext cx="8229600" cy="2765823"/>
              </a:xfrm>
            </p:spPr>
            <p:txBody>
              <a:bodyPr>
                <a:normAutofit lnSpcReduction="10000"/>
              </a:bodyPr>
              <a:lstStyle/>
              <a:p>
                <a:pPr marL="0" lvl="0" indent="0">
                  <a:buNone/>
                </a:pPr>
                <a:r>
                  <a:rPr dirty="0" err="1"/>
                  <a:t>Sustituyendo</a:t>
                </a:r>
                <a:r>
                  <a:rPr dirty="0"/>
                  <a:t> </a:t>
                </a:r>
                <a:r>
                  <a:rPr dirty="0" err="1"/>
                  <a:t>los</a:t>
                </a:r>
                <a:r>
                  <a:rPr dirty="0"/>
                  <a:t> </a:t>
                </a:r>
                <a:r>
                  <a:rPr dirty="0" err="1"/>
                  <a:t>datos</a:t>
                </a:r>
                <a:r>
                  <a:rPr dirty="0"/>
                  <a:t> </a:t>
                </a:r>
                <a:r>
                  <a:rPr dirty="0" err="1"/>
                  <a:t>en</a:t>
                </a:r>
                <a:r>
                  <a:rPr dirty="0"/>
                  <a:t> </a:t>
                </a:r>
                <a:r>
                  <a:rPr dirty="0" err="1"/>
                  <a:t>el</a:t>
                </a:r>
                <a:r>
                  <a:rPr dirty="0"/>
                  <a:t> </a:t>
                </a:r>
                <a:r>
                  <a:rPr dirty="0" err="1"/>
                  <a:t>estadístico</a:t>
                </a:r>
                <a:r>
                  <a:rPr dirty="0"/>
                  <a:t> </a:t>
                </a:r>
                <a:r>
                  <a:rPr dirty="0" err="1"/>
                  <a:t>tenemos</a:t>
                </a:r>
                <a:r>
                  <a:rPr dirty="0"/>
                  <a:t> que:</a:t>
                </a:r>
                <a:endParaRPr lang="es-419" dirty="0"/>
              </a:p>
              <a:p>
                <a:pPr marL="0" lvl="0" indent="0" algn="ctr">
                  <a:buNone/>
                </a:pPr>
                <a:r>
                  <a:rPr dirty="0"/>
                  <a:t>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r>
                      <a:rPr>
                        <a:latin typeface="Cambria Math" panose="02040503050406030204" pitchFamily="18" charset="0"/>
                      </a:rPr>
                      <m:t>=</m:t>
                    </m:r>
                    <m:r>
                      <a:rPr>
                        <a:latin typeface="Cambria Math" panose="02040503050406030204" pitchFamily="18" charset="0"/>
                      </a:rPr>
                      <m:t>2</m:t>
                    </m:r>
                    <m:r>
                      <a:rPr>
                        <a:latin typeface="Cambria Math" panose="02040503050406030204" pitchFamily="18" charset="0"/>
                      </a:rPr>
                      <m:t>.</m:t>
                    </m:r>
                    <m:r>
                      <a:rPr>
                        <a:latin typeface="Cambria Math" panose="02040503050406030204" pitchFamily="18" charset="0"/>
                      </a:rPr>
                      <m:t>9421</m:t>
                    </m:r>
                  </m:oMath>
                </a14:m>
                <a:r>
                  <a:rPr dirty="0"/>
                  <a:t>, </a:t>
                </a:r>
                <a:endParaRPr lang="es-419" dirty="0"/>
              </a:p>
              <a:p>
                <a:pPr marL="0" lvl="0" indent="0" algn="just">
                  <a:buNone/>
                </a:pPr>
                <a:r>
                  <a:rPr dirty="0"/>
                  <a:t>y </a:t>
                </a:r>
                <a:r>
                  <a:rPr dirty="0" err="1"/>
                  <a:t>el</a:t>
                </a:r>
                <a:r>
                  <a:rPr dirty="0"/>
                  <a:t> </a:t>
                </a:r>
                <a14:m>
                  <m:oMath xmlns:m="http://schemas.openxmlformats.org/officeDocument/2006/math">
                    <m:r>
                      <a:rPr>
                        <a:latin typeface="Cambria Math" panose="02040503050406030204" pitchFamily="18" charset="0"/>
                      </a:rPr>
                      <m:t>𝑝</m:t>
                    </m:r>
                    <m:r>
                      <a:rPr>
                        <a:latin typeface="Cambria Math" panose="02040503050406030204" pitchFamily="18" charset="0"/>
                      </a:rPr>
                      <m:t>−</m:t>
                    </m:r>
                    <m:r>
                      <a:rPr>
                        <a:latin typeface="Cambria Math" panose="02040503050406030204" pitchFamily="18" charset="0"/>
                      </a:rPr>
                      <m:t>𝑣𝑎𝑙𝑜𝑟</m:t>
                    </m:r>
                  </m:oMath>
                </a14:m>
                <a:r>
                  <a:rPr dirty="0"/>
                  <a:t> </a:t>
                </a:r>
                <a:r>
                  <a:rPr dirty="0" err="1"/>
                  <a:t>viende</a:t>
                </a:r>
                <a:r>
                  <a:rPr dirty="0"/>
                  <a:t> dado </a:t>
                </a:r>
                <a:r>
                  <a:rPr dirty="0" err="1"/>
                  <a:t>por</a:t>
                </a:r>
                <a:r>
                  <a:rPr dirty="0"/>
                  <a:t> </a:t>
                </a:r>
                <a14:m>
                  <m:oMath xmlns:m="http://schemas.openxmlformats.org/officeDocument/2006/math">
                    <m:r>
                      <a:rPr>
                        <a:latin typeface="Cambria Math" panose="02040503050406030204" pitchFamily="18" charset="0"/>
                      </a:rPr>
                      <m:t>1</m:t>
                    </m:r>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r>
                          <a:rPr>
                            <a:latin typeface="Cambria Math" panose="02040503050406030204" pitchFamily="18" charset="0"/>
                          </a:rPr>
                          <m:t>&lt;</m:t>
                        </m:r>
                        <m:r>
                          <a:rPr>
                            <a:latin typeface="Cambria Math" panose="02040503050406030204" pitchFamily="18" charset="0"/>
                          </a:rPr>
                          <m:t>2</m:t>
                        </m:r>
                        <m:r>
                          <a:rPr>
                            <a:latin typeface="Cambria Math" panose="02040503050406030204" pitchFamily="18" charset="0"/>
                          </a:rPr>
                          <m:t>.</m:t>
                        </m:r>
                        <m:r>
                          <a:rPr>
                            <a:latin typeface="Cambria Math" panose="02040503050406030204" pitchFamily="18" charset="0"/>
                          </a:rPr>
                          <m:t>9421</m:t>
                        </m:r>
                      </m:e>
                    </m:d>
                    <m:r>
                      <a:rPr>
                        <a:latin typeface="Cambria Math" panose="02040503050406030204" pitchFamily="18" charset="0"/>
                      </a:rPr>
                      <m:t>=</m:t>
                    </m:r>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2297</m:t>
                    </m:r>
                  </m:oMath>
                </a14:m>
                <a:r>
                  <a:rPr dirty="0"/>
                  <a:t>. </a:t>
                </a:r>
                <a:endParaRPr lang="es-419" dirty="0"/>
              </a:p>
              <a:p>
                <a:pPr marL="0" lvl="0" indent="0" algn="just">
                  <a:buNone/>
                </a:pPr>
                <a:r>
                  <a:rPr dirty="0"/>
                  <a:t>El </a:t>
                </a:r>
                <a14:m>
                  <m:oMath xmlns:m="http://schemas.openxmlformats.org/officeDocument/2006/math">
                    <m:r>
                      <a:rPr>
                        <a:latin typeface="Cambria Math" panose="02040503050406030204" pitchFamily="18" charset="0"/>
                      </a:rPr>
                      <m:t>𝑝</m:t>
                    </m:r>
                    <m:r>
                      <a:rPr>
                        <a:latin typeface="Cambria Math" panose="02040503050406030204" pitchFamily="18" charset="0"/>
                      </a:rPr>
                      <m:t>−</m:t>
                    </m:r>
                    <m:r>
                      <a:rPr>
                        <a:latin typeface="Cambria Math" panose="02040503050406030204" pitchFamily="18" charset="0"/>
                      </a:rPr>
                      <m:t>𝑣𝑎𝑙𝑜𝑟</m:t>
                    </m:r>
                  </m:oMath>
                </a14:m>
                <a:r>
                  <a:rPr dirty="0"/>
                  <a:t> es </a:t>
                </a:r>
                <a:r>
                  <a:rPr dirty="0" err="1"/>
                  <a:t>bastante</a:t>
                </a:r>
                <a:r>
                  <a:rPr dirty="0"/>
                  <a:t> alto </a:t>
                </a:r>
                <a:r>
                  <a:rPr dirty="0" err="1"/>
                  <a:t>por</a:t>
                </a:r>
                <a:r>
                  <a:rPr dirty="0"/>
                  <a:t> lo que la </a:t>
                </a:r>
                <a:r>
                  <a:rPr dirty="0" err="1"/>
                  <a:t>hipótesis</a:t>
                </a:r>
                <a:r>
                  <a:rPr dirty="0"/>
                  <a:t> </a:t>
                </a:r>
                <a:r>
                  <a:rPr dirty="0" err="1"/>
                  <a:t>nula</a:t>
                </a:r>
                <a:r>
                  <a:rPr dirty="0"/>
                  <a:t> no se </a:t>
                </a:r>
                <a:r>
                  <a:rPr dirty="0" err="1"/>
                  <a:t>rechaza</a:t>
                </a:r>
                <a:r>
                  <a:rPr dirty="0"/>
                  <a:t> para </a:t>
                </a:r>
                <a:r>
                  <a:rPr dirty="0" err="1"/>
                  <a:t>ningún</a:t>
                </a:r>
                <a:r>
                  <a:rPr dirty="0"/>
                  <a:t> </a:t>
                </a:r>
                <a:r>
                  <a:rPr dirty="0" err="1"/>
                  <a:t>nivel</a:t>
                </a:r>
                <a:r>
                  <a:rPr dirty="0"/>
                  <a:t> de </a:t>
                </a:r>
                <a:r>
                  <a:rPr dirty="0" err="1"/>
                  <a:t>significancia</a:t>
                </a:r>
                <a:r>
                  <a:rPr dirty="0"/>
                  <a:t>. </a:t>
                </a:r>
                <a:endParaRPr lang="es-419" dirty="0"/>
              </a:p>
              <a:p>
                <a:pPr marL="0" lvl="0" indent="0" algn="just">
                  <a:buNone/>
                </a:pPr>
                <a:r>
                  <a:rPr dirty="0"/>
                  <a:t>Por tanto</a:t>
                </a:r>
                <a:r>
                  <a:rPr lang="es-419" dirty="0"/>
                  <a:t>,</a:t>
                </a:r>
                <a:r>
                  <a:rPr dirty="0"/>
                  <a:t> </a:t>
                </a:r>
                <a:r>
                  <a:rPr dirty="0" err="1"/>
                  <a:t>los</a:t>
                </a:r>
                <a:r>
                  <a:rPr dirty="0"/>
                  <a:t> </a:t>
                </a:r>
                <a:r>
                  <a:rPr dirty="0" err="1"/>
                  <a:t>datos</a:t>
                </a:r>
                <a:r>
                  <a:rPr dirty="0"/>
                  <a:t> </a:t>
                </a:r>
                <a:r>
                  <a:rPr dirty="0" err="1"/>
                  <a:t>siguen</a:t>
                </a:r>
                <a:r>
                  <a:rPr dirty="0"/>
                  <a:t> </a:t>
                </a:r>
                <a:r>
                  <a:rPr dirty="0" err="1"/>
                  <a:t>una</a:t>
                </a:r>
                <a:r>
                  <a:rPr dirty="0"/>
                  <a:t> </a:t>
                </a:r>
                <a:r>
                  <a:rPr dirty="0" err="1"/>
                  <a:t>distribución</a:t>
                </a:r>
                <a:r>
                  <a:rPr dirty="0"/>
                  <a:t> normal con media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2822</m:t>
                    </m:r>
                  </m:oMath>
                </a14:m>
                <a:r>
                  <a:rPr dirty="0"/>
                  <a:t> y </a:t>
                </a:r>
                <a:r>
                  <a:rPr dirty="0" err="1"/>
                  <a:t>deviación</a:t>
                </a:r>
                <a:r>
                  <a:rPr dirty="0"/>
                  <a:t> </a:t>
                </a:r>
                <a:r>
                  <a:rPr dirty="0" err="1"/>
                  <a:t>estándar</a:t>
                </a:r>
                <a:r>
                  <a:rPr dirty="0"/>
                  <a:t>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045</m:t>
                    </m:r>
                  </m:oMath>
                </a14:m>
                <a:r>
                  <a:rPr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68712"/>
                <a:ext cx="8229600" cy="2765823"/>
              </a:xfrm>
              <a:blipFill>
                <a:blip r:embed="rId2"/>
                <a:stretch>
                  <a:fillRect l="-1111" t="-3084" r="-1111" b="-2203"/>
                </a:stretch>
              </a:blipFill>
            </p:spPr>
            <p:txBody>
              <a:bodyPr/>
              <a:lstStyle/>
              <a:p>
                <a:r>
                  <a:rPr lang="es-419">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42068"/>
            <a:ext cx="4724400" cy="857250"/>
          </a:xfrm>
        </p:spPr>
        <p:txBody>
          <a:bodyPr>
            <a:normAutofit fontScale="90000"/>
          </a:bodyPr>
          <a:lstStyle/>
          <a:p>
            <a:pPr marL="0" lvl="0" indent="0">
              <a:buNone/>
            </a:pPr>
            <a:r>
              <a:rPr dirty="0" err="1"/>
              <a:t>Gráfico</a:t>
            </a:r>
            <a:r>
              <a:rPr dirty="0"/>
              <a:t> de </a:t>
            </a:r>
            <a:r>
              <a:rPr dirty="0" err="1"/>
              <a:t>dispersión</a:t>
            </a:r>
            <a:r>
              <a:rPr dirty="0"/>
              <a:t> y matrix de </a:t>
            </a:r>
            <a:r>
              <a:rPr dirty="0" err="1"/>
              <a:t>correlación</a:t>
            </a:r>
            <a:endParaRPr dirty="0"/>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33</a:t>
            </a:fld>
            <a:endParaRPr lang="en-US" dirty="0"/>
          </a:p>
        </p:txBody>
      </p:sp>
      <p:pic>
        <p:nvPicPr>
          <p:cNvPr id="10" name="Marcador de contenido 9">
            <a:extLst>
              <a:ext uri="{FF2B5EF4-FFF2-40B4-BE49-F238E27FC236}">
                <a16:creationId xmlns:a16="http://schemas.microsoft.com/office/drawing/2014/main" id="{88680B05-EBBC-41B1-8DC0-4C6F4BFEBE00}"/>
              </a:ext>
            </a:extLst>
          </p:cNvPr>
          <p:cNvPicPr>
            <a:picLocks noGrp="1" noChangeAspect="1"/>
          </p:cNvPicPr>
          <p:nvPr>
            <p:ph idx="4294967295"/>
          </p:nvPr>
        </p:nvPicPr>
        <p:blipFill rotWithShape="1">
          <a:blip r:embed="rId2"/>
          <a:srcRect l="5143" t="11933" r="6572" b="4924"/>
          <a:stretch/>
        </p:blipFill>
        <p:spPr>
          <a:xfrm>
            <a:off x="2695549" y="1233488"/>
            <a:ext cx="3752902" cy="353377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621" y="7362"/>
            <a:ext cx="7146757" cy="857250"/>
          </a:xfrm>
        </p:spPr>
        <p:txBody>
          <a:bodyPr>
            <a:normAutofit fontScale="90000"/>
          </a:bodyPr>
          <a:lstStyle/>
          <a:p>
            <a:pPr marL="0" lvl="0" indent="0">
              <a:buNone/>
            </a:pPr>
            <a:r>
              <a:rPr dirty="0" err="1"/>
              <a:t>Gráfico</a:t>
            </a:r>
            <a:r>
              <a:rPr dirty="0"/>
              <a:t> de </a:t>
            </a:r>
            <a:r>
              <a:rPr dirty="0" err="1"/>
              <a:t>dispersión</a:t>
            </a:r>
            <a:r>
              <a:rPr dirty="0"/>
              <a:t> y matrix de </a:t>
            </a:r>
            <a:r>
              <a:rPr dirty="0" err="1"/>
              <a:t>correlación</a:t>
            </a:r>
            <a:endParaRPr dirty="0"/>
          </a:p>
        </p:txBody>
      </p:sp>
      <p:sp>
        <p:nvSpPr>
          <p:cNvPr id="3" name="Content Placeholder 2"/>
          <p:cNvSpPr>
            <a:spLocks noGrp="1"/>
          </p:cNvSpPr>
          <p:nvPr>
            <p:ph idx="1"/>
          </p:nvPr>
        </p:nvSpPr>
        <p:spPr>
          <a:xfrm>
            <a:off x="120315" y="1229416"/>
            <a:ext cx="8903368" cy="3394472"/>
          </a:xfrm>
        </p:spPr>
        <p:txBody>
          <a:bodyPr>
            <a:normAutofit fontScale="92500" lnSpcReduction="20000"/>
          </a:bodyPr>
          <a:lstStyle/>
          <a:p>
            <a:pPr marL="0" lvl="0" indent="457200">
              <a:buNone/>
            </a:pPr>
            <a:r>
              <a:rPr dirty="0"/>
              <a:t>Es </a:t>
            </a:r>
            <a:r>
              <a:rPr dirty="0" err="1"/>
              <a:t>ahora</a:t>
            </a:r>
            <a:r>
              <a:rPr dirty="0"/>
              <a:t>, de </a:t>
            </a:r>
            <a:r>
              <a:rPr dirty="0" err="1"/>
              <a:t>nuestro</a:t>
            </a:r>
            <a:r>
              <a:rPr dirty="0"/>
              <a:t> </a:t>
            </a:r>
            <a:r>
              <a:rPr dirty="0" err="1"/>
              <a:t>interés</a:t>
            </a:r>
            <a:r>
              <a:rPr dirty="0"/>
              <a:t> </a:t>
            </a:r>
            <a:r>
              <a:rPr dirty="0" err="1"/>
              <a:t>estudiar</a:t>
            </a:r>
            <a:r>
              <a:rPr dirty="0"/>
              <a:t> la </a:t>
            </a:r>
            <a:r>
              <a:rPr dirty="0" err="1"/>
              <a:t>relación</a:t>
            </a:r>
            <a:r>
              <a:rPr dirty="0"/>
              <a:t> entre las variables de la base de </a:t>
            </a:r>
            <a:r>
              <a:rPr dirty="0" err="1"/>
              <a:t>datos</a:t>
            </a:r>
            <a:r>
              <a:rPr dirty="0"/>
              <a:t>. </a:t>
            </a:r>
            <a:r>
              <a:rPr dirty="0" err="1"/>
              <a:t>Esto</a:t>
            </a:r>
            <a:r>
              <a:rPr dirty="0"/>
              <a:t> lo </a:t>
            </a:r>
            <a:r>
              <a:rPr dirty="0" err="1"/>
              <a:t>podemos</a:t>
            </a:r>
            <a:r>
              <a:rPr dirty="0"/>
              <a:t> </a:t>
            </a:r>
            <a:r>
              <a:rPr dirty="0" err="1"/>
              <a:t>observar</a:t>
            </a:r>
            <a:r>
              <a:rPr dirty="0"/>
              <a:t> </a:t>
            </a:r>
            <a:r>
              <a:rPr dirty="0" err="1"/>
              <a:t>en</a:t>
            </a:r>
            <a:r>
              <a:rPr dirty="0"/>
              <a:t> la </a:t>
            </a:r>
            <a:r>
              <a:rPr dirty="0" err="1"/>
              <a:t>figura</a:t>
            </a:r>
            <a:r>
              <a:rPr dirty="0"/>
              <a:t> </a:t>
            </a:r>
            <a:r>
              <a:rPr lang="es-419" dirty="0"/>
              <a:t>anterior. </a:t>
            </a:r>
          </a:p>
          <a:p>
            <a:pPr marL="0" lvl="0" indent="457200">
              <a:buNone/>
            </a:pPr>
            <a:r>
              <a:rPr dirty="0"/>
              <a:t>Note que</a:t>
            </a:r>
            <a:r>
              <a:rPr lang="es-419" dirty="0"/>
              <a:t> de</a:t>
            </a:r>
            <a:r>
              <a:rPr dirty="0"/>
              <a:t> las </a:t>
            </a:r>
            <a:r>
              <a:rPr dirty="0" err="1"/>
              <a:t>gráficas</a:t>
            </a:r>
            <a:r>
              <a:rPr dirty="0"/>
              <a:t> de </a:t>
            </a:r>
            <a:r>
              <a:rPr dirty="0" err="1"/>
              <a:t>dispersión</a:t>
            </a:r>
            <a:r>
              <a:rPr dirty="0"/>
              <a:t> de la </a:t>
            </a:r>
            <a:r>
              <a:rPr dirty="0" err="1"/>
              <a:t>mitad</a:t>
            </a:r>
            <a:r>
              <a:rPr dirty="0"/>
              <a:t> inferior de la </a:t>
            </a:r>
            <a:r>
              <a:rPr dirty="0" err="1"/>
              <a:t>figura</a:t>
            </a:r>
            <a:r>
              <a:rPr dirty="0"/>
              <a:t> se </a:t>
            </a:r>
            <a:r>
              <a:rPr dirty="0" err="1"/>
              <a:t>puede</a:t>
            </a:r>
            <a:r>
              <a:rPr dirty="0"/>
              <a:t> </a:t>
            </a:r>
            <a:r>
              <a:rPr dirty="0" err="1"/>
              <a:t>apreciar</a:t>
            </a:r>
            <a:r>
              <a:rPr dirty="0"/>
              <a:t> que para </a:t>
            </a:r>
            <a:r>
              <a:rPr b="1" dirty="0" err="1"/>
              <a:t>carreras</a:t>
            </a:r>
            <a:r>
              <a:rPr b="1" dirty="0"/>
              <a:t> </a:t>
            </a:r>
            <a:r>
              <a:rPr b="1" dirty="0" err="1"/>
              <a:t>anotadas</a:t>
            </a:r>
            <a:r>
              <a:rPr b="1" dirty="0"/>
              <a:t>, </a:t>
            </a:r>
            <a:r>
              <a:rPr b="1" dirty="0" err="1"/>
              <a:t>dobles</a:t>
            </a:r>
            <a:r>
              <a:rPr b="1" dirty="0"/>
              <a:t> y triples </a:t>
            </a:r>
            <a:r>
              <a:rPr dirty="0" err="1"/>
              <a:t>tenemos</a:t>
            </a:r>
            <a:r>
              <a:rPr dirty="0"/>
              <a:t> algo que se </a:t>
            </a:r>
            <a:r>
              <a:rPr dirty="0" err="1"/>
              <a:t>asemeja</a:t>
            </a:r>
            <a:r>
              <a:rPr dirty="0"/>
              <a:t> a </a:t>
            </a:r>
            <a:r>
              <a:rPr dirty="0" err="1"/>
              <a:t>una</a:t>
            </a:r>
            <a:r>
              <a:rPr dirty="0"/>
              <a:t> </a:t>
            </a:r>
            <a:r>
              <a:rPr u="sng" dirty="0" err="1"/>
              <a:t>relación</a:t>
            </a:r>
            <a:r>
              <a:rPr u="sng" dirty="0"/>
              <a:t> lineal </a:t>
            </a:r>
            <a:r>
              <a:rPr u="sng" dirty="0" err="1"/>
              <a:t>positiva</a:t>
            </a:r>
            <a:r>
              <a:rPr lang="es-419" u="sng" dirty="0"/>
              <a:t>.</a:t>
            </a:r>
            <a:r>
              <a:rPr lang="es-419" dirty="0"/>
              <a:t> </a:t>
            </a:r>
          </a:p>
          <a:p>
            <a:pPr marL="0" lvl="0" indent="457200">
              <a:buNone/>
            </a:pPr>
            <a:r>
              <a:rPr lang="es-419" dirty="0"/>
              <a:t>M</a:t>
            </a:r>
            <a:r>
              <a:rPr dirty="0" err="1"/>
              <a:t>ientras</a:t>
            </a:r>
            <a:r>
              <a:rPr dirty="0"/>
              <a:t> que para </a:t>
            </a:r>
            <a:r>
              <a:rPr dirty="0" err="1"/>
              <a:t>los</a:t>
            </a:r>
            <a:r>
              <a:rPr dirty="0"/>
              <a:t> </a:t>
            </a:r>
            <a:r>
              <a:rPr dirty="0" err="1"/>
              <a:t>ponches</a:t>
            </a:r>
            <a:r>
              <a:rPr dirty="0"/>
              <a:t>, </a:t>
            </a:r>
            <a:r>
              <a:rPr dirty="0" err="1"/>
              <a:t>estos</a:t>
            </a:r>
            <a:r>
              <a:rPr dirty="0"/>
              <a:t> </a:t>
            </a:r>
            <a:r>
              <a:rPr dirty="0" err="1"/>
              <a:t>disminuyen</a:t>
            </a:r>
            <a:r>
              <a:rPr dirty="0"/>
              <a:t> a </a:t>
            </a:r>
            <a:r>
              <a:rPr dirty="0" err="1"/>
              <a:t>medida</a:t>
            </a:r>
            <a:r>
              <a:rPr dirty="0"/>
              <a:t> que la </a:t>
            </a:r>
            <a:r>
              <a:rPr dirty="0" err="1"/>
              <a:t>tasa</a:t>
            </a:r>
            <a:r>
              <a:rPr dirty="0"/>
              <a:t> de </a:t>
            </a:r>
            <a:r>
              <a:rPr dirty="0" err="1"/>
              <a:t>bateo</a:t>
            </a:r>
            <a:r>
              <a:rPr dirty="0"/>
              <a:t> </a:t>
            </a:r>
            <a:r>
              <a:rPr dirty="0" err="1"/>
              <a:t>aumenta</a:t>
            </a:r>
            <a:r>
              <a:rPr dirty="0"/>
              <a:t>. </a:t>
            </a:r>
            <a:endParaRPr lang="es-419" dirty="0"/>
          </a:p>
          <a:p>
            <a:pPr marL="0" lvl="0" indent="457200">
              <a:buNone/>
            </a:pPr>
            <a:r>
              <a:rPr dirty="0"/>
              <a:t>La </a:t>
            </a:r>
            <a:r>
              <a:rPr dirty="0" err="1"/>
              <a:t>única</a:t>
            </a:r>
            <a:r>
              <a:rPr dirty="0"/>
              <a:t> variable que no </a:t>
            </a:r>
            <a:r>
              <a:rPr dirty="0" err="1"/>
              <a:t>parece</a:t>
            </a:r>
            <a:r>
              <a:rPr dirty="0"/>
              <a:t> </a:t>
            </a:r>
            <a:r>
              <a:rPr b="1" dirty="0" err="1"/>
              <a:t>tener</a:t>
            </a:r>
            <a:r>
              <a:rPr b="1" dirty="0"/>
              <a:t> </a:t>
            </a:r>
            <a:r>
              <a:rPr b="1" dirty="0" err="1"/>
              <a:t>ninguna</a:t>
            </a:r>
            <a:r>
              <a:rPr b="1" dirty="0"/>
              <a:t> </a:t>
            </a:r>
            <a:r>
              <a:rPr b="1" dirty="0" err="1"/>
              <a:t>relación</a:t>
            </a:r>
            <a:r>
              <a:rPr b="1" dirty="0"/>
              <a:t> </a:t>
            </a:r>
            <a:r>
              <a:rPr b="1" dirty="0" err="1"/>
              <a:t>clara</a:t>
            </a:r>
            <a:r>
              <a:rPr b="1" dirty="0"/>
              <a:t> </a:t>
            </a:r>
            <a:r>
              <a:rPr dirty="0"/>
              <a:t>con la </a:t>
            </a:r>
            <a:r>
              <a:rPr dirty="0" err="1"/>
              <a:t>tasa</a:t>
            </a:r>
            <a:r>
              <a:rPr dirty="0"/>
              <a:t> de </a:t>
            </a:r>
            <a:r>
              <a:rPr dirty="0" err="1"/>
              <a:t>bateo</a:t>
            </a:r>
            <a:r>
              <a:rPr dirty="0"/>
              <a:t> es la </a:t>
            </a:r>
            <a:r>
              <a:rPr b="1" dirty="0" err="1"/>
              <a:t>tasa</a:t>
            </a:r>
            <a:r>
              <a:rPr b="1" dirty="0"/>
              <a:t> de </a:t>
            </a:r>
            <a:r>
              <a:rPr b="1" dirty="0" err="1"/>
              <a:t>jonrones</a:t>
            </a:r>
            <a:r>
              <a:rPr dirty="0"/>
              <a:t>, </a:t>
            </a:r>
            <a:r>
              <a:rPr dirty="0" err="1"/>
              <a:t>por</a:t>
            </a:r>
            <a:r>
              <a:rPr dirty="0"/>
              <a:t> lo que es </a:t>
            </a:r>
            <a:r>
              <a:rPr dirty="0" err="1"/>
              <a:t>una</a:t>
            </a:r>
            <a:r>
              <a:rPr dirty="0"/>
              <a:t> variable que </a:t>
            </a:r>
            <a:r>
              <a:rPr dirty="0" err="1"/>
              <a:t>probablemente</a:t>
            </a:r>
            <a:r>
              <a:rPr dirty="0"/>
              <a:t> no </a:t>
            </a:r>
            <a:r>
              <a:rPr dirty="0" err="1"/>
              <a:t>nos</a:t>
            </a:r>
            <a:r>
              <a:rPr dirty="0"/>
              <a:t> </a:t>
            </a:r>
            <a:r>
              <a:rPr dirty="0" err="1"/>
              <a:t>ofrezca</a:t>
            </a:r>
            <a:r>
              <a:rPr dirty="0"/>
              <a:t> mayor </a:t>
            </a:r>
            <a:r>
              <a:rPr dirty="0" err="1"/>
              <a:t>información</a:t>
            </a:r>
            <a:r>
              <a:rPr dirty="0"/>
              <a:t> </a:t>
            </a:r>
            <a:r>
              <a:rPr dirty="0" err="1"/>
              <a:t>si</a:t>
            </a:r>
            <a:r>
              <a:rPr dirty="0"/>
              <a:t> </a:t>
            </a:r>
            <a:r>
              <a:rPr dirty="0" err="1"/>
              <a:t>queremos</a:t>
            </a:r>
            <a:r>
              <a:rPr dirty="0"/>
              <a:t> </a:t>
            </a:r>
            <a:r>
              <a:rPr dirty="0" err="1"/>
              <a:t>establecer</a:t>
            </a:r>
            <a:r>
              <a:rPr dirty="0"/>
              <a:t> un </a:t>
            </a:r>
            <a:r>
              <a:rPr dirty="0" err="1"/>
              <a:t>modelo</a:t>
            </a:r>
            <a:r>
              <a:rPr dirty="0"/>
              <a:t> lineal que </a:t>
            </a:r>
            <a:r>
              <a:rPr dirty="0" err="1"/>
              <a:t>relacione</a:t>
            </a:r>
            <a:r>
              <a:rPr dirty="0"/>
              <a:t> a las variables.</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34</a:t>
            </a:fld>
            <a:endParaRPr lang="en-US" dirty="0"/>
          </a:p>
        </p:txBody>
      </p:sp>
    </p:spTree>
    <p:extLst>
      <p:ext uri="{BB962C8B-B14F-4D97-AF65-F5344CB8AC3E}">
        <p14:creationId xmlns:p14="http://schemas.microsoft.com/office/powerpoint/2010/main" val="3260384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851" y="436"/>
            <a:ext cx="6208296" cy="857250"/>
          </a:xfrm>
        </p:spPr>
        <p:txBody>
          <a:bodyPr>
            <a:normAutofit fontScale="90000"/>
          </a:bodyPr>
          <a:lstStyle/>
          <a:p>
            <a:pPr marL="0" lvl="0" indent="0">
              <a:buNone/>
            </a:pPr>
            <a:r>
              <a:rPr dirty="0" err="1"/>
              <a:t>Gráfico</a:t>
            </a:r>
            <a:r>
              <a:rPr dirty="0"/>
              <a:t> de </a:t>
            </a:r>
            <a:r>
              <a:rPr dirty="0" err="1"/>
              <a:t>dispersión</a:t>
            </a:r>
            <a:r>
              <a:rPr dirty="0"/>
              <a:t> y matrix de </a:t>
            </a:r>
            <a:r>
              <a:rPr dirty="0" err="1"/>
              <a:t>correlación</a:t>
            </a:r>
            <a:endParaRPr dirty="0"/>
          </a:p>
        </p:txBody>
      </p:sp>
      <p:sp>
        <p:nvSpPr>
          <p:cNvPr id="3" name="Content Placeholder 2"/>
          <p:cNvSpPr>
            <a:spLocks noGrp="1"/>
          </p:cNvSpPr>
          <p:nvPr>
            <p:ph idx="1"/>
          </p:nvPr>
        </p:nvSpPr>
        <p:spPr>
          <a:xfrm>
            <a:off x="457200" y="1246942"/>
            <a:ext cx="8229600" cy="3394472"/>
          </a:xfrm>
        </p:spPr>
        <p:txBody>
          <a:bodyPr>
            <a:normAutofit lnSpcReduction="10000"/>
          </a:bodyPr>
          <a:lstStyle/>
          <a:p>
            <a:pPr marL="0" lvl="0" indent="0" algn="just">
              <a:buNone/>
            </a:pPr>
            <a:r>
              <a:rPr dirty="0"/>
              <a:t>Por </a:t>
            </a:r>
            <a:r>
              <a:rPr dirty="0" err="1"/>
              <a:t>otro</a:t>
            </a:r>
            <a:r>
              <a:rPr dirty="0"/>
              <a:t> </a:t>
            </a:r>
            <a:r>
              <a:rPr dirty="0" err="1"/>
              <a:t>lado</a:t>
            </a:r>
            <a:r>
              <a:rPr dirty="0"/>
              <a:t>, con la </a:t>
            </a:r>
            <a:r>
              <a:rPr dirty="0" err="1"/>
              <a:t>parte</a:t>
            </a:r>
            <a:r>
              <a:rPr dirty="0"/>
              <a:t> superior de la </a:t>
            </a:r>
            <a:r>
              <a:rPr dirty="0" err="1"/>
              <a:t>figura</a:t>
            </a:r>
            <a:r>
              <a:rPr dirty="0"/>
              <a:t> se </a:t>
            </a:r>
            <a:r>
              <a:rPr dirty="0" err="1"/>
              <a:t>tienen</a:t>
            </a:r>
            <a:r>
              <a:rPr dirty="0"/>
              <a:t> </a:t>
            </a:r>
            <a:r>
              <a:rPr dirty="0" err="1"/>
              <a:t>los</a:t>
            </a:r>
            <a:r>
              <a:rPr dirty="0"/>
              <a:t> </a:t>
            </a:r>
            <a:r>
              <a:rPr dirty="0" err="1"/>
              <a:t>coeficientes</a:t>
            </a:r>
            <a:r>
              <a:rPr dirty="0"/>
              <a:t> de </a:t>
            </a:r>
            <a:r>
              <a:rPr dirty="0" err="1"/>
              <a:t>correlación</a:t>
            </a:r>
            <a:r>
              <a:rPr dirty="0"/>
              <a:t> </a:t>
            </a:r>
            <a:r>
              <a:rPr dirty="0" err="1"/>
              <a:t>por</a:t>
            </a:r>
            <a:r>
              <a:rPr dirty="0"/>
              <a:t> pares de variables. </a:t>
            </a:r>
            <a:endParaRPr lang="es-419" dirty="0"/>
          </a:p>
          <a:p>
            <a:pPr marL="0" lvl="0" indent="0" algn="just">
              <a:buNone/>
            </a:pPr>
            <a:r>
              <a:rPr dirty="0" err="1"/>
              <a:t>Estos</a:t>
            </a:r>
            <a:r>
              <a:rPr dirty="0"/>
              <a:t> </a:t>
            </a:r>
            <a:r>
              <a:rPr dirty="0" err="1"/>
              <a:t>coeficientes</a:t>
            </a:r>
            <a:r>
              <a:rPr dirty="0"/>
              <a:t> </a:t>
            </a:r>
            <a:r>
              <a:rPr dirty="0" err="1"/>
              <a:t>nos</a:t>
            </a:r>
            <a:r>
              <a:rPr dirty="0"/>
              <a:t> </a:t>
            </a:r>
            <a:r>
              <a:rPr dirty="0" err="1"/>
              <a:t>indican</a:t>
            </a:r>
            <a:r>
              <a:rPr dirty="0"/>
              <a:t> que, </a:t>
            </a:r>
            <a:r>
              <a:rPr dirty="0" err="1"/>
              <a:t>efectivamente</a:t>
            </a:r>
            <a:r>
              <a:rPr dirty="0"/>
              <a:t>, para las </a:t>
            </a:r>
            <a:r>
              <a:rPr b="1" dirty="0" err="1"/>
              <a:t>carreras</a:t>
            </a:r>
            <a:r>
              <a:rPr b="1" dirty="0"/>
              <a:t>, </a:t>
            </a:r>
            <a:r>
              <a:rPr b="1" dirty="0" err="1"/>
              <a:t>dobles</a:t>
            </a:r>
            <a:r>
              <a:rPr b="1" dirty="0"/>
              <a:t> y triples</a:t>
            </a:r>
            <a:r>
              <a:rPr dirty="0"/>
              <a:t>, </a:t>
            </a:r>
            <a:r>
              <a:rPr dirty="0" err="1"/>
              <a:t>tenemos</a:t>
            </a:r>
            <a:r>
              <a:rPr dirty="0"/>
              <a:t> </a:t>
            </a:r>
            <a:r>
              <a:rPr dirty="0" err="1"/>
              <a:t>una</a:t>
            </a:r>
            <a:r>
              <a:rPr dirty="0"/>
              <a:t> </a:t>
            </a:r>
            <a:r>
              <a:rPr u="sng" dirty="0" err="1"/>
              <a:t>correlación</a:t>
            </a:r>
            <a:r>
              <a:rPr u="sng" dirty="0"/>
              <a:t> </a:t>
            </a:r>
            <a:r>
              <a:rPr u="sng" dirty="0" err="1"/>
              <a:t>positiva</a:t>
            </a:r>
            <a:r>
              <a:rPr u="sng" dirty="0"/>
              <a:t> </a:t>
            </a:r>
            <a:r>
              <a:rPr dirty="0"/>
              <a:t>(</a:t>
            </a:r>
            <a:r>
              <a:rPr dirty="0" err="1"/>
              <a:t>siendo</a:t>
            </a:r>
            <a:r>
              <a:rPr dirty="0"/>
              <a:t> las </a:t>
            </a:r>
            <a:r>
              <a:rPr dirty="0" err="1"/>
              <a:t>carreras</a:t>
            </a:r>
            <a:r>
              <a:rPr dirty="0"/>
              <a:t> la que </a:t>
            </a:r>
            <a:r>
              <a:rPr dirty="0" err="1"/>
              <a:t>tiene</a:t>
            </a:r>
            <a:r>
              <a:rPr dirty="0"/>
              <a:t> mayor </a:t>
            </a:r>
            <a:r>
              <a:rPr dirty="0" err="1"/>
              <a:t>correlación</a:t>
            </a:r>
            <a:r>
              <a:rPr dirty="0"/>
              <a:t>, y </a:t>
            </a:r>
            <a:r>
              <a:rPr dirty="0" err="1"/>
              <a:t>los</a:t>
            </a:r>
            <a:r>
              <a:rPr dirty="0"/>
              <a:t> triples la </a:t>
            </a:r>
            <a:r>
              <a:rPr dirty="0" err="1"/>
              <a:t>menor</a:t>
            </a:r>
            <a:r>
              <a:rPr dirty="0"/>
              <a:t>). </a:t>
            </a:r>
            <a:endParaRPr lang="es-419" dirty="0"/>
          </a:p>
          <a:p>
            <a:pPr marL="0" lvl="0" indent="0" algn="just">
              <a:buNone/>
            </a:pPr>
            <a:r>
              <a:rPr dirty="0" err="1"/>
              <a:t>Además</a:t>
            </a:r>
            <a:r>
              <a:rPr dirty="0"/>
              <a:t>, para </a:t>
            </a:r>
            <a:r>
              <a:rPr dirty="0" err="1"/>
              <a:t>los</a:t>
            </a:r>
            <a:r>
              <a:rPr dirty="0"/>
              <a:t> </a:t>
            </a:r>
            <a:r>
              <a:rPr dirty="0" err="1"/>
              <a:t>ponches</a:t>
            </a:r>
            <a:r>
              <a:rPr dirty="0"/>
              <a:t> </a:t>
            </a:r>
            <a:r>
              <a:rPr dirty="0" err="1"/>
              <a:t>tenemos</a:t>
            </a:r>
            <a:r>
              <a:rPr dirty="0"/>
              <a:t> </a:t>
            </a:r>
            <a:r>
              <a:rPr dirty="0" err="1"/>
              <a:t>una</a:t>
            </a:r>
            <a:r>
              <a:rPr dirty="0"/>
              <a:t> </a:t>
            </a:r>
            <a:r>
              <a:rPr dirty="0" err="1"/>
              <a:t>correlación</a:t>
            </a:r>
            <a:r>
              <a:rPr dirty="0"/>
              <a:t> </a:t>
            </a:r>
            <a:r>
              <a:rPr dirty="0" err="1"/>
              <a:t>negativa</a:t>
            </a:r>
            <a:r>
              <a:rPr dirty="0"/>
              <a:t> </a:t>
            </a:r>
            <a:r>
              <a:rPr dirty="0" err="1"/>
              <a:t>bastante</a:t>
            </a:r>
            <a:r>
              <a:rPr dirty="0"/>
              <a:t> </a:t>
            </a:r>
            <a:r>
              <a:rPr dirty="0" err="1"/>
              <a:t>significativa</a:t>
            </a:r>
            <a:r>
              <a:rPr dirty="0"/>
              <a:t>, y entre </a:t>
            </a:r>
            <a:r>
              <a:rPr dirty="0" err="1"/>
              <a:t>todas</a:t>
            </a:r>
            <a:r>
              <a:rPr dirty="0"/>
              <a:t> las variables, </a:t>
            </a:r>
            <a:r>
              <a:rPr dirty="0" err="1"/>
              <a:t>los</a:t>
            </a:r>
            <a:r>
              <a:rPr dirty="0"/>
              <a:t> </a:t>
            </a:r>
            <a:r>
              <a:rPr dirty="0" err="1"/>
              <a:t>jonrones</a:t>
            </a:r>
            <a:r>
              <a:rPr dirty="0"/>
              <a:t> </a:t>
            </a:r>
            <a:r>
              <a:rPr dirty="0" err="1"/>
              <a:t>tienen</a:t>
            </a:r>
            <a:r>
              <a:rPr dirty="0"/>
              <a:t> la </a:t>
            </a:r>
            <a:r>
              <a:rPr dirty="0" err="1"/>
              <a:t>menor</a:t>
            </a:r>
            <a:r>
              <a:rPr dirty="0"/>
              <a:t> </a:t>
            </a:r>
            <a:r>
              <a:rPr dirty="0" err="1"/>
              <a:t>correlación</a:t>
            </a:r>
            <a:r>
              <a:rPr dirty="0"/>
              <a:t>.</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Muestreo 80%-20%</a:t>
            </a:r>
          </a:p>
        </p:txBody>
      </p:sp>
      <p:sp>
        <p:nvSpPr>
          <p:cNvPr id="3" name="Content Placeholder 2"/>
          <p:cNvSpPr>
            <a:spLocks noGrp="1"/>
          </p:cNvSpPr>
          <p:nvPr>
            <p:ph idx="1"/>
          </p:nvPr>
        </p:nvSpPr>
        <p:spPr>
          <a:xfrm>
            <a:off x="457200" y="1473995"/>
            <a:ext cx="8229600" cy="2770270"/>
          </a:xfrm>
        </p:spPr>
        <p:txBody>
          <a:bodyPr/>
          <a:lstStyle/>
          <a:p>
            <a:pPr marL="0" lvl="0" indent="0" algn="just">
              <a:buNone/>
            </a:pPr>
            <a:r>
              <a:rPr lang="es-419" dirty="0"/>
              <a:t>Por lo visto en la matriz de correlación, </a:t>
            </a:r>
            <a:r>
              <a:rPr dirty="0" err="1"/>
              <a:t>parece</a:t>
            </a:r>
            <a:r>
              <a:rPr dirty="0"/>
              <a:t> </a:t>
            </a:r>
            <a:r>
              <a:rPr dirty="0" err="1"/>
              <a:t>existir</a:t>
            </a:r>
            <a:r>
              <a:rPr dirty="0"/>
              <a:t> </a:t>
            </a:r>
            <a:r>
              <a:rPr dirty="0" err="1"/>
              <a:t>una</a:t>
            </a:r>
            <a:r>
              <a:rPr dirty="0"/>
              <a:t> </a:t>
            </a:r>
            <a:r>
              <a:rPr dirty="0" err="1"/>
              <a:t>relación</a:t>
            </a:r>
            <a:r>
              <a:rPr dirty="0"/>
              <a:t> lineal entre las variables, </a:t>
            </a:r>
            <a:r>
              <a:rPr dirty="0" err="1"/>
              <a:t>particularmente</a:t>
            </a:r>
            <a:r>
              <a:rPr dirty="0"/>
              <a:t> </a:t>
            </a:r>
            <a:r>
              <a:rPr dirty="0" err="1"/>
              <a:t>vamos</a:t>
            </a:r>
            <a:r>
              <a:rPr dirty="0"/>
              <a:t> a </a:t>
            </a:r>
            <a:r>
              <a:rPr dirty="0" err="1"/>
              <a:t>estar</a:t>
            </a:r>
            <a:r>
              <a:rPr dirty="0"/>
              <a:t> </a:t>
            </a:r>
            <a:r>
              <a:rPr dirty="0" err="1"/>
              <a:t>interesados</a:t>
            </a:r>
            <a:r>
              <a:rPr dirty="0"/>
              <a:t> </a:t>
            </a:r>
            <a:r>
              <a:rPr dirty="0" err="1"/>
              <a:t>en</a:t>
            </a:r>
            <a:r>
              <a:rPr dirty="0"/>
              <a:t> </a:t>
            </a:r>
            <a:r>
              <a:rPr dirty="0" err="1"/>
              <a:t>ver</a:t>
            </a:r>
            <a:r>
              <a:rPr dirty="0"/>
              <a:t> </a:t>
            </a:r>
            <a:r>
              <a:rPr dirty="0" err="1"/>
              <a:t>como</a:t>
            </a:r>
            <a:r>
              <a:rPr dirty="0"/>
              <a:t> se </a:t>
            </a:r>
            <a:r>
              <a:rPr dirty="0" err="1"/>
              <a:t>relaciona</a:t>
            </a:r>
            <a:r>
              <a:rPr dirty="0"/>
              <a:t> </a:t>
            </a:r>
            <a:r>
              <a:rPr dirty="0" err="1"/>
              <a:t>cada</a:t>
            </a:r>
            <a:r>
              <a:rPr dirty="0"/>
              <a:t> campo </a:t>
            </a:r>
            <a:r>
              <a:rPr lang="es-419" dirty="0"/>
              <a:t>de </a:t>
            </a:r>
            <a:r>
              <a:rPr dirty="0" err="1"/>
              <a:t>información</a:t>
            </a:r>
            <a:r>
              <a:rPr dirty="0"/>
              <a:t> (</a:t>
            </a:r>
            <a:r>
              <a:rPr dirty="0" err="1"/>
              <a:t>carreras</a:t>
            </a:r>
            <a:r>
              <a:rPr dirty="0"/>
              <a:t>, </a:t>
            </a:r>
            <a:r>
              <a:rPr dirty="0" err="1"/>
              <a:t>dobles</a:t>
            </a:r>
            <a:r>
              <a:rPr dirty="0"/>
              <a:t>, etc.) con la variable </a:t>
            </a:r>
            <a:r>
              <a:rPr dirty="0">
                <a:latin typeface="Courier"/>
              </a:rPr>
              <a:t>X1</a:t>
            </a:r>
            <a:r>
              <a:rPr dirty="0"/>
              <a:t> que es la </a:t>
            </a:r>
            <a:r>
              <a:rPr dirty="0" err="1"/>
              <a:t>tasa</a:t>
            </a:r>
            <a:r>
              <a:rPr dirty="0"/>
              <a:t> de </a:t>
            </a:r>
            <a:r>
              <a:rPr dirty="0" err="1"/>
              <a:t>bateo</a:t>
            </a:r>
            <a:r>
              <a:rPr dirty="0"/>
              <a:t>. </a:t>
            </a:r>
            <a:endParaRPr lang="es-419" dirty="0"/>
          </a:p>
          <a:p>
            <a:pPr marL="0" lvl="0" indent="0" algn="just">
              <a:buNone/>
            </a:pPr>
            <a:r>
              <a:rPr dirty="0"/>
              <a:t>Con </a:t>
            </a:r>
            <a:r>
              <a:rPr dirty="0">
                <a:latin typeface="Courier"/>
              </a:rPr>
              <a:t>R</a:t>
            </a:r>
            <a:r>
              <a:rPr dirty="0"/>
              <a:t> </a:t>
            </a:r>
            <a:r>
              <a:rPr dirty="0" err="1"/>
              <a:t>tenemos</a:t>
            </a:r>
            <a:r>
              <a:rPr dirty="0"/>
              <a:t> la </a:t>
            </a:r>
            <a:r>
              <a:rPr dirty="0" err="1"/>
              <a:t>posibilidad</a:t>
            </a:r>
            <a:r>
              <a:rPr dirty="0"/>
              <a:t> de </a:t>
            </a:r>
            <a:r>
              <a:rPr dirty="0" err="1"/>
              <a:t>obtener</a:t>
            </a:r>
            <a:r>
              <a:rPr dirty="0"/>
              <a:t> un </a:t>
            </a:r>
            <a:r>
              <a:rPr dirty="0" err="1"/>
              <a:t>modelo</a:t>
            </a:r>
            <a:r>
              <a:rPr dirty="0"/>
              <a:t> de </a:t>
            </a:r>
            <a:r>
              <a:rPr dirty="0" err="1"/>
              <a:t>regresión</a:t>
            </a:r>
            <a:r>
              <a:rPr dirty="0"/>
              <a:t> lineal con la </a:t>
            </a:r>
            <a:r>
              <a:rPr dirty="0" err="1"/>
              <a:t>función</a:t>
            </a:r>
            <a:r>
              <a:rPr dirty="0"/>
              <a:t> </a:t>
            </a:r>
            <a:r>
              <a:rPr dirty="0" err="1">
                <a:latin typeface="Courier"/>
              </a:rPr>
              <a:t>lm</a:t>
            </a:r>
            <a:r>
              <a:rPr dirty="0"/>
              <a:t>.</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Muestreo 80%-20%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422609"/>
                <a:ext cx="8229600" cy="2779294"/>
              </a:xfrm>
            </p:spPr>
            <p:txBody>
              <a:bodyPr>
                <a:normAutofit lnSpcReduction="10000"/>
              </a:bodyPr>
              <a:lstStyle/>
              <a:p>
                <a:pPr marL="0" lvl="0" indent="0" algn="just">
                  <a:buNone/>
                </a:pPr>
                <a:r>
                  <a:rPr dirty="0"/>
                  <a:t>Pero para </a:t>
                </a:r>
                <a:r>
                  <a:rPr dirty="0" err="1"/>
                  <a:t>asegurarnos</a:t>
                </a:r>
                <a:r>
                  <a:rPr dirty="0"/>
                  <a:t> que </a:t>
                </a:r>
                <a:r>
                  <a:rPr dirty="0" err="1"/>
                  <a:t>el</a:t>
                </a:r>
                <a:r>
                  <a:rPr dirty="0"/>
                  <a:t> </a:t>
                </a:r>
                <a:r>
                  <a:rPr dirty="0" err="1"/>
                  <a:t>modelo</a:t>
                </a:r>
                <a:r>
                  <a:rPr dirty="0"/>
                  <a:t> sea </a:t>
                </a:r>
                <a:r>
                  <a:rPr dirty="0" err="1"/>
                  <a:t>el</a:t>
                </a:r>
                <a:r>
                  <a:rPr dirty="0"/>
                  <a:t> </a:t>
                </a:r>
                <a:r>
                  <a:rPr dirty="0" err="1"/>
                  <a:t>más</a:t>
                </a:r>
                <a:r>
                  <a:rPr dirty="0"/>
                  <a:t> </a:t>
                </a:r>
                <a:r>
                  <a:rPr dirty="0" err="1"/>
                  <a:t>adecuado</a:t>
                </a:r>
                <a:r>
                  <a:rPr dirty="0"/>
                  <a:t>, primero </a:t>
                </a:r>
                <a:r>
                  <a:rPr dirty="0" err="1"/>
                  <a:t>necesitamos</a:t>
                </a:r>
                <a:r>
                  <a:rPr dirty="0"/>
                  <a:t> </a:t>
                </a:r>
                <a:r>
                  <a:rPr dirty="0" err="1"/>
                  <a:t>extraer</a:t>
                </a:r>
                <a:r>
                  <a:rPr dirty="0"/>
                  <a:t> </a:t>
                </a:r>
                <a:r>
                  <a:rPr dirty="0" err="1"/>
                  <a:t>una</a:t>
                </a:r>
                <a:r>
                  <a:rPr dirty="0"/>
                  <a:t> </a:t>
                </a:r>
                <a:r>
                  <a:rPr dirty="0" err="1"/>
                  <a:t>muestra</a:t>
                </a:r>
                <a:r>
                  <a:rPr dirty="0"/>
                  <a:t> que </a:t>
                </a:r>
                <a:r>
                  <a:rPr dirty="0" err="1"/>
                  <a:t>permita</a:t>
                </a:r>
                <a:r>
                  <a:rPr dirty="0"/>
                  <a:t> </a:t>
                </a:r>
                <a:r>
                  <a:rPr dirty="0" err="1"/>
                  <a:t>entrenar</a:t>
                </a:r>
                <a:r>
                  <a:rPr dirty="0"/>
                  <a:t> al </a:t>
                </a:r>
                <a:r>
                  <a:rPr dirty="0" err="1"/>
                  <a:t>modelo</a:t>
                </a:r>
                <a:r>
                  <a:rPr dirty="0"/>
                  <a:t> de </a:t>
                </a:r>
                <a:r>
                  <a:rPr dirty="0" err="1"/>
                  <a:t>predicción</a:t>
                </a:r>
                <a:r>
                  <a:rPr dirty="0"/>
                  <a:t>, y con </a:t>
                </a:r>
                <a:r>
                  <a:rPr dirty="0" err="1"/>
                  <a:t>los</a:t>
                </a:r>
                <a:r>
                  <a:rPr dirty="0"/>
                  <a:t> </a:t>
                </a:r>
                <a:r>
                  <a:rPr dirty="0" err="1"/>
                  <a:t>datos</a:t>
                </a:r>
                <a:r>
                  <a:rPr dirty="0"/>
                  <a:t> </a:t>
                </a:r>
                <a:r>
                  <a:rPr dirty="0" err="1"/>
                  <a:t>restantes</a:t>
                </a:r>
                <a:r>
                  <a:rPr dirty="0"/>
                  <a:t> </a:t>
                </a:r>
                <a:r>
                  <a:rPr dirty="0" err="1"/>
                  <a:t>probar</a:t>
                </a:r>
                <a:r>
                  <a:rPr dirty="0"/>
                  <a:t> que tan </a:t>
                </a:r>
                <a:r>
                  <a:rPr dirty="0" err="1"/>
                  <a:t>eficiente</a:t>
                </a:r>
                <a:r>
                  <a:rPr dirty="0"/>
                  <a:t> es </a:t>
                </a:r>
                <a:r>
                  <a:rPr dirty="0" err="1"/>
                  <a:t>el</a:t>
                </a:r>
                <a:r>
                  <a:rPr dirty="0"/>
                  <a:t> </a:t>
                </a:r>
                <a:r>
                  <a:rPr dirty="0" err="1"/>
                  <a:t>modelo</a:t>
                </a:r>
                <a:r>
                  <a:rPr dirty="0"/>
                  <a:t>. </a:t>
                </a:r>
                <a:endParaRPr lang="es-419" dirty="0"/>
              </a:p>
              <a:p>
                <a:pPr marL="0" lvl="0" indent="0" algn="just">
                  <a:buNone/>
                </a:pPr>
                <a:endParaRPr lang="es-VE" dirty="0"/>
              </a:p>
              <a:p>
                <a:pPr marL="0" lvl="0" indent="0" algn="just">
                  <a:buNone/>
                </a:pPr>
                <a:r>
                  <a:rPr dirty="0"/>
                  <a:t>Con </a:t>
                </a:r>
                <a:r>
                  <a:rPr dirty="0" err="1"/>
                  <a:t>este</a:t>
                </a:r>
                <a:r>
                  <a:rPr dirty="0"/>
                  <a:t> </a:t>
                </a:r>
                <a:r>
                  <a:rPr dirty="0" err="1"/>
                  <a:t>objetivo</a:t>
                </a:r>
                <a:r>
                  <a:rPr dirty="0"/>
                  <a:t>, se </a:t>
                </a:r>
                <a:r>
                  <a:rPr dirty="0" err="1"/>
                  <a:t>dividen</a:t>
                </a:r>
                <a:r>
                  <a:rPr dirty="0"/>
                  <a:t> </a:t>
                </a:r>
                <a:r>
                  <a:rPr dirty="0" err="1"/>
                  <a:t>los</a:t>
                </a:r>
                <a:r>
                  <a:rPr dirty="0"/>
                  <a:t> </a:t>
                </a:r>
                <a:r>
                  <a:rPr dirty="0" err="1"/>
                  <a:t>datos</a:t>
                </a:r>
                <a:r>
                  <a:rPr dirty="0"/>
                  <a:t> </a:t>
                </a:r>
                <a:r>
                  <a:rPr dirty="0" err="1"/>
                  <a:t>en</a:t>
                </a:r>
                <a:r>
                  <a:rPr dirty="0"/>
                  <a:t> un </a:t>
                </a:r>
                <a14:m>
                  <m:oMath xmlns:m="http://schemas.openxmlformats.org/officeDocument/2006/math">
                    <m:r>
                      <a:rPr>
                        <a:latin typeface="Cambria Math" panose="02040503050406030204" pitchFamily="18" charset="0"/>
                      </a:rPr>
                      <m:t>80</m:t>
                    </m:r>
                    <m:r>
                      <a:rPr>
                        <a:latin typeface="Cambria Math" panose="02040503050406030204" pitchFamily="18" charset="0"/>
                      </a:rPr>
                      <m:t>%</m:t>
                    </m:r>
                  </m:oMath>
                </a14:m>
                <a:r>
                  <a:rPr dirty="0"/>
                  <a:t> para </a:t>
                </a:r>
                <a:r>
                  <a:rPr dirty="0" err="1"/>
                  <a:t>el</a:t>
                </a:r>
                <a:r>
                  <a:rPr dirty="0"/>
                  <a:t> </a:t>
                </a:r>
                <a:r>
                  <a:rPr dirty="0" err="1"/>
                  <a:t>entrenamiento</a:t>
                </a:r>
                <a:r>
                  <a:rPr dirty="0"/>
                  <a:t> y </a:t>
                </a:r>
                <a:r>
                  <a:rPr dirty="0" err="1"/>
                  <a:t>en</a:t>
                </a:r>
                <a:r>
                  <a:rPr dirty="0"/>
                  <a:t> un </a:t>
                </a:r>
                <a14:m>
                  <m:oMath xmlns:m="http://schemas.openxmlformats.org/officeDocument/2006/math">
                    <m:r>
                      <a:rPr>
                        <a:latin typeface="Cambria Math" panose="02040503050406030204" pitchFamily="18" charset="0"/>
                      </a:rPr>
                      <m:t>20</m:t>
                    </m:r>
                    <m:r>
                      <a:rPr>
                        <a:latin typeface="Cambria Math" panose="02040503050406030204" pitchFamily="18" charset="0"/>
                      </a:rPr>
                      <m:t>%</m:t>
                    </m:r>
                  </m:oMath>
                </a14:m>
                <a:r>
                  <a:rPr dirty="0"/>
                  <a:t> para las </a:t>
                </a:r>
                <a:r>
                  <a:rPr dirty="0" err="1"/>
                  <a:t>pruebas</a:t>
                </a:r>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422609"/>
                <a:ext cx="8229600" cy="2779294"/>
              </a:xfrm>
              <a:blipFill>
                <a:blip r:embed="rId2"/>
                <a:stretch>
                  <a:fillRect l="-1111" t="-3070" r="-1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Muestreo 80%-20%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pPr marL="0" lvl="0" indent="0" algn="just">
                  <a:buNone/>
                </a:pPr>
                <a:r>
                  <a:rPr lang="es-ES" dirty="0"/>
                  <a:t>Como la base de </a:t>
                </a:r>
                <a:r>
                  <a:rPr lang="es-ES" dirty="0" err="1"/>
                  <a:t>datos</a:t>
                </a:r>
                <a:r>
                  <a:rPr lang="es-ES" dirty="0"/>
                  <a:t> </a:t>
                </a:r>
                <a:r>
                  <a:rPr lang="es-ES" dirty="0" err="1"/>
                  <a:t>consta</a:t>
                </a:r>
                <a:r>
                  <a:rPr lang="es-ES" dirty="0"/>
                  <a:t> de </a:t>
                </a:r>
                <a14:m>
                  <m:oMath xmlns:m="http://schemas.openxmlformats.org/officeDocument/2006/math">
                    <m:r>
                      <a:rPr lang="es-ES">
                        <a:latin typeface="Cambria Math" panose="02040503050406030204" pitchFamily="18" charset="0"/>
                      </a:rPr>
                      <m:t>45</m:t>
                    </m:r>
                  </m:oMath>
                </a14:m>
                <a:r>
                  <a:rPr lang="es-ES" dirty="0"/>
                  <a:t> </a:t>
                </a:r>
                <a:r>
                  <a:rPr lang="es-ES" dirty="0" err="1"/>
                  <a:t>observaciones</a:t>
                </a:r>
                <a:r>
                  <a:rPr lang="es-ES" dirty="0"/>
                  <a:t> </a:t>
                </a:r>
                <a:r>
                  <a:rPr lang="es-ES" dirty="0" err="1"/>
                  <a:t>por</a:t>
                </a:r>
                <a:r>
                  <a:rPr lang="es-ES" dirty="0"/>
                  <a:t> variable, </a:t>
                </a:r>
                <a:r>
                  <a:rPr lang="es-ES" dirty="0" err="1"/>
                  <a:t>el</a:t>
                </a:r>
                <a:r>
                  <a:rPr lang="es-ES" dirty="0"/>
                  <a:t> </a:t>
                </a:r>
                <a14:m>
                  <m:oMath xmlns:m="http://schemas.openxmlformats.org/officeDocument/2006/math">
                    <m:r>
                      <a:rPr lang="es-ES">
                        <a:latin typeface="Cambria Math" panose="02040503050406030204" pitchFamily="18" charset="0"/>
                      </a:rPr>
                      <m:t>80%</m:t>
                    </m:r>
                  </m:oMath>
                </a14:m>
                <a:r>
                  <a:rPr lang="es-ES" dirty="0"/>
                  <a:t> </a:t>
                </a:r>
                <a:r>
                  <a:rPr lang="es-ES" dirty="0" err="1"/>
                  <a:t>representa</a:t>
                </a:r>
                <a:r>
                  <a:rPr lang="es-ES" dirty="0"/>
                  <a:t> </a:t>
                </a:r>
                <a:r>
                  <a:rPr lang="es-ES" dirty="0" err="1"/>
                  <a:t>tomar</a:t>
                </a:r>
                <a:r>
                  <a:rPr lang="es-ES" dirty="0"/>
                  <a:t> </a:t>
                </a:r>
                <a:r>
                  <a:rPr lang="es-ES" dirty="0" err="1"/>
                  <a:t>una</a:t>
                </a:r>
                <a:r>
                  <a:rPr lang="es-ES" dirty="0"/>
                  <a:t> </a:t>
                </a:r>
                <a:r>
                  <a:rPr lang="es-ES" dirty="0" err="1"/>
                  <a:t>muestra</a:t>
                </a:r>
                <a:r>
                  <a:rPr lang="es-ES" dirty="0"/>
                  <a:t> </a:t>
                </a:r>
                <a:r>
                  <a:rPr lang="es-ES" dirty="0" err="1"/>
                  <a:t>aleatoria</a:t>
                </a:r>
                <a:r>
                  <a:rPr lang="es-ES" dirty="0"/>
                  <a:t> de </a:t>
                </a:r>
                <a14:m>
                  <m:oMath xmlns:m="http://schemas.openxmlformats.org/officeDocument/2006/math">
                    <m:r>
                      <a:rPr lang="es-ES" b="1" i="1">
                        <a:latin typeface="Cambria Math" panose="02040503050406030204" pitchFamily="18" charset="0"/>
                      </a:rPr>
                      <m:t>𝟑𝟔</m:t>
                    </m:r>
                  </m:oMath>
                </a14:m>
                <a:r>
                  <a:rPr lang="es-ES" b="1" dirty="0"/>
                  <a:t> </a:t>
                </a:r>
                <a:r>
                  <a:rPr lang="es-ES" b="1" dirty="0" err="1"/>
                  <a:t>observaciones</a:t>
                </a:r>
                <a:r>
                  <a:rPr lang="es-ES" dirty="0"/>
                  <a:t>, </a:t>
                </a:r>
                <a:r>
                  <a:rPr lang="es-ES" dirty="0" err="1"/>
                  <a:t>por</a:t>
                </a:r>
                <a:r>
                  <a:rPr lang="es-ES" dirty="0"/>
                  <a:t> lo que </a:t>
                </a:r>
                <a:r>
                  <a:rPr lang="es-ES" dirty="0" err="1"/>
                  <a:t>el</a:t>
                </a:r>
                <a:r>
                  <a:rPr lang="es-ES" dirty="0"/>
                  <a:t> </a:t>
                </a:r>
                <a14:m>
                  <m:oMath xmlns:m="http://schemas.openxmlformats.org/officeDocument/2006/math">
                    <m:r>
                      <a:rPr lang="es-ES">
                        <a:latin typeface="Cambria Math" panose="02040503050406030204" pitchFamily="18" charset="0"/>
                      </a:rPr>
                      <m:t>20%</m:t>
                    </m:r>
                  </m:oMath>
                </a14:m>
                <a:r>
                  <a:rPr lang="es-ES" dirty="0"/>
                  <a:t> restante </a:t>
                </a:r>
                <a:r>
                  <a:rPr lang="es-ES" dirty="0" err="1"/>
                  <a:t>serán</a:t>
                </a:r>
                <a:r>
                  <a:rPr lang="es-ES" dirty="0"/>
                  <a:t> las </a:t>
                </a:r>
                <a14:m>
                  <m:oMath xmlns:m="http://schemas.openxmlformats.org/officeDocument/2006/math">
                    <m:r>
                      <a:rPr lang="es-ES" b="1" i="1">
                        <a:latin typeface="Cambria Math" panose="02040503050406030204" pitchFamily="18" charset="0"/>
                      </a:rPr>
                      <m:t>𝟗</m:t>
                    </m:r>
                  </m:oMath>
                </a14:m>
                <a:r>
                  <a:rPr lang="es-ES" b="1" dirty="0"/>
                  <a:t> observaciones </a:t>
                </a:r>
                <a:r>
                  <a:rPr lang="es-ES" dirty="0"/>
                  <a:t>no tomadas en la muestra. </a:t>
                </a:r>
              </a:p>
              <a:p>
                <a:pPr marL="0" lvl="0" indent="0" algn="just">
                  <a:buNone/>
                </a:pPr>
                <a:endParaRPr lang="es-ES" sz="900" dirty="0"/>
              </a:p>
              <a:p>
                <a:pPr marL="0" lvl="0" indent="0" algn="just">
                  <a:buNone/>
                </a:pPr>
                <a:r>
                  <a:rPr lang="es-ES" dirty="0"/>
                  <a:t>Vale la pena resaltar que se habla de observaciones, o las filas de la base de datos y no de las entradas particulares de cada variable porque se busca estudiar la relación </a:t>
                </a:r>
                <a:r>
                  <a:rPr lang="es-ES" u="sng" dirty="0"/>
                  <a:t>por jugador</a:t>
                </a:r>
                <a:r>
                  <a:rPr lang="es-ES" dirty="0"/>
                  <a:t>, de su tasa de bateo, respecto a su tasa de carreras, dobles, triples, jonrones y ponches. </a:t>
                </a:r>
              </a:p>
              <a:p>
                <a:pPr marL="0" lvl="0" indent="0" algn="just">
                  <a:buNone/>
                </a:pPr>
                <a:endParaRPr lang="es-ES" sz="1400" dirty="0"/>
              </a:p>
              <a:p>
                <a:pPr marL="0" lvl="0" indent="0" algn="just">
                  <a:buNone/>
                </a:pPr>
                <a:r>
                  <a:rPr lang="es-ES" dirty="0"/>
                  <a:t>En otras palabras, </a:t>
                </a:r>
                <a:r>
                  <a:rPr lang="es-ES" b="1" dirty="0"/>
                  <a:t>las filas son independientes </a:t>
                </a:r>
                <a:r>
                  <a:rPr lang="es-ES" dirty="0"/>
                  <a:t>entre sí y por eso se pueden tomar muestras al azar, pero </a:t>
                </a:r>
                <a:r>
                  <a:rPr lang="es-ES" b="1" dirty="0"/>
                  <a:t>las columnas no lo son </a:t>
                </a:r>
                <a:r>
                  <a:rPr lang="es-ES" dirty="0"/>
                  <a:t>por ser datos relativos a un jugador en particular.</a:t>
                </a: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41" t="-1975" r="-741" b="-18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363" y="7362"/>
            <a:ext cx="6581273" cy="857250"/>
          </a:xfrm>
        </p:spPr>
        <p:txBody>
          <a:bodyPr>
            <a:normAutofit fontScale="90000"/>
          </a:bodyPr>
          <a:lstStyle/>
          <a:p>
            <a:pPr marL="0" lvl="0" indent="0">
              <a:buNone/>
            </a:pPr>
            <a:r>
              <a:rPr dirty="0" err="1"/>
              <a:t>Modelo</a:t>
            </a:r>
            <a:r>
              <a:rPr dirty="0"/>
              <a:t> de </a:t>
            </a:r>
            <a:r>
              <a:rPr dirty="0" err="1"/>
              <a:t>regresión</a:t>
            </a:r>
            <a:r>
              <a:rPr dirty="0"/>
              <a:t> lineal para la variable X1</a:t>
            </a:r>
          </a:p>
        </p:txBody>
      </p:sp>
      <p:sp>
        <p:nvSpPr>
          <p:cNvPr id="3" name="Content Placeholder 2"/>
          <p:cNvSpPr>
            <a:spLocks noGrp="1"/>
          </p:cNvSpPr>
          <p:nvPr>
            <p:ph idx="1"/>
          </p:nvPr>
        </p:nvSpPr>
        <p:spPr>
          <a:xfrm>
            <a:off x="457200" y="1473995"/>
            <a:ext cx="8229600" cy="2553702"/>
          </a:xfrm>
        </p:spPr>
        <p:txBody>
          <a:bodyPr/>
          <a:lstStyle/>
          <a:p>
            <a:pPr marL="0" lvl="0" indent="0" algn="just">
              <a:buNone/>
            </a:pPr>
            <a:r>
              <a:rPr dirty="0" err="1"/>
              <a:t>Ahora</a:t>
            </a:r>
            <a:r>
              <a:rPr dirty="0"/>
              <a:t>, </a:t>
            </a:r>
            <a:r>
              <a:rPr dirty="0" err="1"/>
              <a:t>teniendo</a:t>
            </a:r>
            <a:r>
              <a:rPr dirty="0"/>
              <a:t> </a:t>
            </a:r>
            <a:r>
              <a:rPr dirty="0" err="1"/>
              <a:t>seleccionado</a:t>
            </a:r>
            <a:r>
              <a:rPr dirty="0"/>
              <a:t> </a:t>
            </a:r>
            <a:r>
              <a:rPr dirty="0" err="1"/>
              <a:t>nuestros</a:t>
            </a:r>
            <a:r>
              <a:rPr dirty="0"/>
              <a:t> </a:t>
            </a:r>
            <a:r>
              <a:rPr dirty="0" err="1"/>
              <a:t>datos</a:t>
            </a:r>
            <a:r>
              <a:rPr dirty="0"/>
              <a:t>, </a:t>
            </a:r>
            <a:r>
              <a:rPr dirty="0" err="1"/>
              <a:t>podemos</a:t>
            </a:r>
            <a:r>
              <a:rPr dirty="0"/>
              <a:t> pasar a </a:t>
            </a:r>
            <a:r>
              <a:rPr dirty="0" err="1"/>
              <a:t>realizar</a:t>
            </a:r>
            <a:r>
              <a:rPr dirty="0"/>
              <a:t> </a:t>
            </a:r>
            <a:r>
              <a:rPr dirty="0" err="1"/>
              <a:t>el</a:t>
            </a:r>
            <a:r>
              <a:rPr dirty="0"/>
              <a:t> </a:t>
            </a:r>
            <a:r>
              <a:rPr dirty="0" err="1"/>
              <a:t>modelo</a:t>
            </a:r>
            <a:r>
              <a:rPr dirty="0"/>
              <a:t>.</a:t>
            </a:r>
          </a:p>
          <a:p>
            <a:pPr marL="0" lvl="0" indent="0" algn="just">
              <a:buNone/>
            </a:pPr>
            <a:r>
              <a:rPr dirty="0"/>
              <a:t>La </a:t>
            </a:r>
            <a:r>
              <a:rPr dirty="0" err="1"/>
              <a:t>mejor</a:t>
            </a:r>
            <a:r>
              <a:rPr dirty="0"/>
              <a:t> </a:t>
            </a:r>
            <a:r>
              <a:rPr dirty="0" err="1"/>
              <a:t>manera</a:t>
            </a:r>
            <a:r>
              <a:rPr dirty="0"/>
              <a:t> de </a:t>
            </a:r>
            <a:r>
              <a:rPr dirty="0" err="1"/>
              <a:t>realizar</a:t>
            </a:r>
            <a:r>
              <a:rPr dirty="0"/>
              <a:t> un </a:t>
            </a:r>
            <a:r>
              <a:rPr dirty="0" err="1"/>
              <a:t>modelo</a:t>
            </a:r>
            <a:r>
              <a:rPr dirty="0"/>
              <a:t> de </a:t>
            </a:r>
            <a:r>
              <a:rPr dirty="0" err="1"/>
              <a:t>regresión</a:t>
            </a:r>
            <a:r>
              <a:rPr dirty="0"/>
              <a:t> lineal es </a:t>
            </a:r>
            <a:r>
              <a:rPr dirty="0" err="1"/>
              <a:t>seguir</a:t>
            </a:r>
            <a:r>
              <a:rPr dirty="0"/>
              <a:t> </a:t>
            </a:r>
            <a:r>
              <a:rPr dirty="0" err="1"/>
              <a:t>el</a:t>
            </a:r>
            <a:r>
              <a:rPr dirty="0"/>
              <a:t> </a:t>
            </a:r>
            <a:r>
              <a:rPr dirty="0" err="1"/>
              <a:t>método</a:t>
            </a:r>
            <a:r>
              <a:rPr dirty="0"/>
              <a:t> de </a:t>
            </a:r>
            <a:r>
              <a:rPr b="1" dirty="0" err="1"/>
              <a:t>regresión</a:t>
            </a:r>
            <a:r>
              <a:rPr b="1" dirty="0"/>
              <a:t> paso a paso</a:t>
            </a:r>
            <a:r>
              <a:rPr dirty="0"/>
              <a:t>,</a:t>
            </a:r>
            <a:r>
              <a:rPr lang="es-419" dirty="0"/>
              <a:t> y</a:t>
            </a:r>
            <a:r>
              <a:rPr dirty="0"/>
              <a:t> de </a:t>
            </a:r>
            <a:r>
              <a:rPr dirty="0" err="1"/>
              <a:t>esta</a:t>
            </a:r>
            <a:r>
              <a:rPr dirty="0"/>
              <a:t> </a:t>
            </a:r>
            <a:r>
              <a:rPr dirty="0" err="1"/>
              <a:t>manera</a:t>
            </a:r>
            <a:r>
              <a:rPr dirty="0"/>
              <a:t> </a:t>
            </a:r>
            <a:r>
              <a:rPr dirty="0" err="1"/>
              <a:t>determinar</a:t>
            </a:r>
            <a:r>
              <a:rPr dirty="0"/>
              <a:t> </a:t>
            </a:r>
            <a:r>
              <a:rPr dirty="0" err="1"/>
              <a:t>cuáles</a:t>
            </a:r>
            <a:r>
              <a:rPr dirty="0"/>
              <a:t> variables son </a:t>
            </a:r>
            <a:r>
              <a:rPr dirty="0" err="1"/>
              <a:t>significativas</a:t>
            </a:r>
            <a:r>
              <a:rPr dirty="0"/>
              <a:t> o no al </a:t>
            </a:r>
            <a:r>
              <a:rPr dirty="0" err="1"/>
              <a:t>tomar</a:t>
            </a:r>
            <a:r>
              <a:rPr dirty="0"/>
              <a:t> </a:t>
            </a:r>
            <a:r>
              <a:rPr dirty="0" err="1"/>
              <a:t>en</a:t>
            </a:r>
            <a:r>
              <a:rPr dirty="0"/>
              <a:t> </a:t>
            </a:r>
            <a:r>
              <a:rPr dirty="0" err="1"/>
              <a:t>cuenta</a:t>
            </a:r>
            <a:r>
              <a:rPr dirty="0"/>
              <a:t> la </a:t>
            </a:r>
            <a:r>
              <a:rPr dirty="0" err="1"/>
              <a:t>tasa</a:t>
            </a:r>
            <a:r>
              <a:rPr dirty="0"/>
              <a:t> de </a:t>
            </a:r>
            <a:r>
              <a:rPr dirty="0" err="1"/>
              <a:t>bateo</a:t>
            </a:r>
            <a:r>
              <a:rPr dirty="0"/>
              <a:t>.</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350" y="81446"/>
            <a:ext cx="8229600" cy="857250"/>
          </a:xfrm>
        </p:spPr>
        <p:txBody>
          <a:bodyPr/>
          <a:lstStyle/>
          <a:p>
            <a:pPr marL="0" lvl="0" indent="0">
              <a:buNone/>
            </a:pPr>
            <a:r>
              <a:rPr dirty="0" err="1"/>
              <a:t>Descripción</a:t>
            </a:r>
            <a:r>
              <a:rPr dirty="0"/>
              <a:t> de la base de </a:t>
            </a:r>
            <a:r>
              <a:rPr dirty="0" err="1"/>
              <a:t>datos</a:t>
            </a:r>
            <a:endParaRPr dirty="0"/>
          </a:p>
        </p:txBody>
      </p:sp>
      <p:sp>
        <p:nvSpPr>
          <p:cNvPr id="3" name="Content Placeholder 2"/>
          <p:cNvSpPr>
            <a:spLocks noGrp="1"/>
          </p:cNvSpPr>
          <p:nvPr>
            <p:ph idx="1"/>
          </p:nvPr>
        </p:nvSpPr>
        <p:spPr>
          <a:xfrm>
            <a:off x="293050" y="1149829"/>
            <a:ext cx="8229600" cy="3394472"/>
          </a:xfrm>
        </p:spPr>
        <p:txBody>
          <a:bodyPr>
            <a:normAutofit fontScale="85000" lnSpcReduction="20000"/>
          </a:bodyPr>
          <a:lstStyle/>
          <a:p>
            <a:pPr marL="0" lvl="0" indent="0">
              <a:buNone/>
            </a:pPr>
            <a:r>
              <a:rPr sz="1900" dirty="0"/>
              <a:t>La base de </a:t>
            </a:r>
            <a:r>
              <a:rPr sz="1900" dirty="0" err="1"/>
              <a:t>datos</a:t>
            </a:r>
            <a:r>
              <a:rPr sz="1900" dirty="0"/>
              <a:t> a </a:t>
            </a:r>
            <a:r>
              <a:rPr sz="1900" dirty="0" err="1"/>
              <a:t>estudiar</a:t>
            </a:r>
            <a:r>
              <a:rPr sz="1900" dirty="0"/>
              <a:t> </a:t>
            </a:r>
            <a:r>
              <a:rPr sz="1900" dirty="0" err="1"/>
              <a:t>cuenta</a:t>
            </a:r>
            <a:r>
              <a:rPr sz="1900" dirty="0"/>
              <a:t> con 45 </a:t>
            </a:r>
            <a:r>
              <a:rPr sz="1900" dirty="0" err="1"/>
              <a:t>observaciones</a:t>
            </a:r>
            <a:r>
              <a:rPr sz="1900" dirty="0"/>
              <a:t> de 6 variables, las </a:t>
            </a:r>
            <a:r>
              <a:rPr sz="1900" dirty="0" err="1"/>
              <a:t>cuales</a:t>
            </a:r>
            <a:r>
              <a:rPr sz="1900" dirty="0"/>
              <a:t> son:</a:t>
            </a:r>
            <a:endParaRPr lang="es-419" sz="1900" dirty="0"/>
          </a:p>
          <a:p>
            <a:pPr marL="0" lvl="0" indent="0">
              <a:buNone/>
            </a:pPr>
            <a:endParaRPr lang="es-419" sz="1900" dirty="0"/>
          </a:p>
          <a:p>
            <a:pPr marL="180975" indent="-180975" algn="just">
              <a:lnSpc>
                <a:spcPct val="120000"/>
              </a:lnSpc>
            </a:pPr>
            <a:r>
              <a:rPr lang="es-ES" sz="1900" dirty="0"/>
              <a:t> </a:t>
            </a:r>
            <a:r>
              <a:rPr lang="es-ES" sz="1900" b="1" dirty="0"/>
              <a:t>X1 = tasa de bateo (hits/veces al bate). </a:t>
            </a:r>
            <a:r>
              <a:rPr lang="es-ES" sz="1900" dirty="0"/>
              <a:t>Entiéndase la conexión efectuada por el bateador que coloca la pelota dentro del terreno de juego, permitiéndole alcanzar al menos una base, sin que se produzca un error de defensa del equipo contrario o algún otro jugador sea declarado como fuera de juego.</a:t>
            </a:r>
          </a:p>
          <a:p>
            <a:pPr marL="180975" indent="-180975" algn="just">
              <a:lnSpc>
                <a:spcPct val="120000"/>
              </a:lnSpc>
            </a:pPr>
            <a:r>
              <a:rPr lang="es-ES" sz="1900" b="1" dirty="0"/>
              <a:t>  X2 = tasa de carreras anotadas (carreras anotadas/veces al bate)</a:t>
            </a:r>
            <a:r>
              <a:rPr lang="es-ES" sz="1900" dirty="0"/>
              <a:t>. Entiéndase carrera por anotación, y se logra al recorrer un corredor la totalidad de las bases volviendo al home, bien de manera continua (por medio de un jonrón) o de forma alternada consecutiva antes de que se realicen 3 </a:t>
            </a:r>
            <a:r>
              <a:rPr lang="es-ES" sz="1900" dirty="0" err="1"/>
              <a:t>outs</a:t>
            </a:r>
            <a:r>
              <a:rPr lang="es-ES" sz="1900" dirty="0"/>
              <a:t>.</a:t>
            </a:r>
          </a:p>
          <a:p>
            <a:pPr marL="180975" indent="-180975" algn="just">
              <a:lnSpc>
                <a:spcPct val="120000"/>
              </a:lnSpc>
            </a:pPr>
            <a:r>
              <a:rPr lang="es-ES" sz="1900" dirty="0"/>
              <a:t>  </a:t>
            </a:r>
            <a:r>
              <a:rPr lang="es-ES" sz="1900" b="1" dirty="0"/>
              <a:t>X3 = tasa de dobles (dobles/veces al bate)</a:t>
            </a:r>
            <a:r>
              <a:rPr lang="es-ES" sz="1900" dirty="0"/>
              <a:t>. Entiéndase por doble como un hit en el que el bateador logra llegar a segunda base sin ser puesto </a:t>
            </a:r>
            <a:r>
              <a:rPr lang="es-ES" sz="1900" dirty="0" err="1"/>
              <a:t>out</a:t>
            </a:r>
            <a:r>
              <a:rPr lang="es-ES" sz="1900" dirty="0"/>
              <a:t> y sin que haya error alguno de la defensiva. </a:t>
            </a:r>
          </a:p>
          <a:p>
            <a:pPr algn="just">
              <a:lnSpc>
                <a:spcPct val="120000"/>
              </a:lnSpc>
            </a:pPr>
            <a:endParaRPr lang="es-ES" sz="1800" dirty="0"/>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4</a:t>
            </a:fld>
            <a:endParaRPr lang="en-US" dirty="0"/>
          </a:p>
        </p:txBody>
      </p:sp>
    </p:spTree>
    <p:extLst>
      <p:ext uri="{BB962C8B-B14F-4D97-AF65-F5344CB8AC3E}">
        <p14:creationId xmlns:p14="http://schemas.microsoft.com/office/powerpoint/2010/main" val="2648423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285" y="0"/>
            <a:ext cx="6641430" cy="857250"/>
          </a:xfrm>
        </p:spPr>
        <p:txBody>
          <a:bodyPr>
            <a:normAutofit fontScale="90000"/>
          </a:bodyPr>
          <a:lstStyle/>
          <a:p>
            <a:pPr marL="0" lvl="0" indent="0">
              <a:buNone/>
            </a:pPr>
            <a:r>
              <a:rPr dirty="0" err="1"/>
              <a:t>Modelo</a:t>
            </a:r>
            <a:r>
              <a:rPr dirty="0"/>
              <a:t> de </a:t>
            </a:r>
            <a:r>
              <a:rPr dirty="0" err="1"/>
              <a:t>regresión</a:t>
            </a:r>
            <a:r>
              <a:rPr dirty="0"/>
              <a:t> lineal para la variable X1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4315" y="1384621"/>
                <a:ext cx="8229600" cy="3394472"/>
              </a:xfrm>
            </p:spPr>
            <p:txBody>
              <a:bodyPr>
                <a:normAutofit fontScale="85000" lnSpcReduction="10000"/>
              </a:bodyPr>
              <a:lstStyle/>
              <a:p>
                <a:pPr marL="0" lvl="0" indent="0">
                  <a:buNone/>
                </a:pPr>
                <a:r>
                  <a:rPr dirty="0" err="1"/>
                  <a:t>Ahora</a:t>
                </a:r>
                <a:r>
                  <a:rPr dirty="0"/>
                  <a:t>, </a:t>
                </a:r>
                <a:r>
                  <a:rPr dirty="0" err="1"/>
                  <a:t>pasemos</a:t>
                </a:r>
                <a:r>
                  <a:rPr dirty="0"/>
                  <a:t> a </a:t>
                </a:r>
                <a:r>
                  <a:rPr dirty="0" err="1"/>
                  <a:t>realizar</a:t>
                </a:r>
                <a:r>
                  <a:rPr dirty="0"/>
                  <a:t> </a:t>
                </a:r>
                <a:r>
                  <a:rPr dirty="0" err="1"/>
                  <a:t>el</a:t>
                </a:r>
                <a:r>
                  <a:rPr dirty="0"/>
                  <a:t> </a:t>
                </a:r>
                <a:r>
                  <a:rPr dirty="0" err="1"/>
                  <a:t>modelo</a:t>
                </a:r>
                <a:r>
                  <a:rPr dirty="0"/>
                  <a:t> lineal </a:t>
                </a:r>
                <a:r>
                  <a:rPr dirty="0" err="1"/>
                  <a:t>utilizando</a:t>
                </a:r>
                <a:r>
                  <a:rPr dirty="0"/>
                  <a:t> </a:t>
                </a:r>
                <a:r>
                  <a:rPr dirty="0" err="1"/>
                  <a:t>el</a:t>
                </a:r>
                <a:r>
                  <a:rPr dirty="0"/>
                  <a:t> </a:t>
                </a:r>
                <a:r>
                  <a:rPr dirty="0" err="1"/>
                  <a:t>comando</a:t>
                </a:r>
                <a:r>
                  <a:rPr dirty="0"/>
                  <a:t> </a:t>
                </a:r>
                <a:r>
                  <a:rPr dirty="0" err="1">
                    <a:latin typeface="Courier"/>
                  </a:rPr>
                  <a:t>lm</a:t>
                </a:r>
                <a:r>
                  <a:rPr dirty="0">
                    <a:latin typeface="Courier"/>
                  </a:rPr>
                  <a:t>()</a:t>
                </a:r>
                <a:r>
                  <a:rPr dirty="0"/>
                  <a:t> de R. </a:t>
                </a:r>
                <a:endParaRPr lang="es-419" dirty="0"/>
              </a:p>
              <a:p>
                <a:pPr marL="0" lvl="0" indent="0">
                  <a:buNone/>
                </a:pPr>
                <a:r>
                  <a:rPr dirty="0"/>
                  <a:t>Se </a:t>
                </a:r>
                <a:r>
                  <a:rPr dirty="0" err="1"/>
                  <a:t>desarrolla</a:t>
                </a:r>
                <a:r>
                  <a:rPr dirty="0"/>
                  <a:t> primero </a:t>
                </a:r>
                <a:r>
                  <a:rPr dirty="0" err="1"/>
                  <a:t>el</a:t>
                </a:r>
                <a:r>
                  <a:rPr dirty="0"/>
                  <a:t> </a:t>
                </a:r>
                <a:r>
                  <a:rPr dirty="0" err="1"/>
                  <a:t>modelo</a:t>
                </a:r>
                <a:r>
                  <a:rPr dirty="0"/>
                  <a:t> dado </a:t>
                </a:r>
                <a:r>
                  <a:rPr dirty="0" err="1"/>
                  <a:t>por</a:t>
                </a:r>
                <a:endParaRPr lang="es-419" dirty="0"/>
              </a:p>
              <a:p>
                <a:pPr marL="0" lvl="0" indent="0" algn="ctr">
                  <a:buNone/>
                </a:pPr>
                <a:r>
                  <a:rPr dirty="0"/>
                  <a:t> </a:t>
                </a:r>
                <a14:m>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3</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3</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4</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4</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5</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5</m:t>
                        </m:r>
                      </m:sub>
                    </m:sSub>
                    <m:r>
                      <a:rPr>
                        <a:latin typeface="Cambria Math" panose="02040503050406030204" pitchFamily="18" charset="0"/>
                      </a:rPr>
                      <m:t>+</m:t>
                    </m:r>
                    <m:r>
                      <a:rPr>
                        <a:latin typeface="Cambria Math" panose="02040503050406030204" pitchFamily="18" charset="0"/>
                      </a:rPr>
                      <m:t>𝜖</m:t>
                    </m:r>
                  </m:oMath>
                </a14:m>
                <a:r>
                  <a:rPr dirty="0"/>
                  <a:t>.</a:t>
                </a:r>
                <a:endParaRPr lang="es-419" dirty="0"/>
              </a:p>
              <a:p>
                <a:pPr marL="0" lvl="0" indent="0">
                  <a:buNone/>
                </a:pPr>
                <a:r>
                  <a:rPr dirty="0"/>
                  <a:t> </a:t>
                </a:r>
                <a:r>
                  <a:rPr dirty="0" err="1"/>
                  <a:t>Suponiendo</a:t>
                </a:r>
                <a:r>
                  <a:rPr dirty="0"/>
                  <a:t> que </a:t>
                </a:r>
                <a14:m>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𝜖</m:t>
                        </m:r>
                      </m:e>
                    </m:d>
                    <m:r>
                      <a:rPr>
                        <a:latin typeface="Cambria Math" panose="02040503050406030204" pitchFamily="18" charset="0"/>
                      </a:rPr>
                      <m:t>=</m:t>
                    </m:r>
                    <m:r>
                      <a:rPr>
                        <a:latin typeface="Cambria Math" panose="02040503050406030204" pitchFamily="18" charset="0"/>
                      </a:rPr>
                      <m:t>0</m:t>
                    </m:r>
                  </m:oMath>
                </a14:m>
                <a:r>
                  <a:rPr dirty="0"/>
                  <a:t>, </a:t>
                </a:r>
                <a:r>
                  <a:rPr dirty="0" err="1"/>
                  <a:t>buscamos</a:t>
                </a:r>
                <a:r>
                  <a:rPr dirty="0"/>
                  <a:t> </a:t>
                </a:r>
                <a:r>
                  <a:rPr dirty="0" err="1"/>
                  <a:t>estimar</a:t>
                </a:r>
                <a:r>
                  <a:rPr dirty="0"/>
                  <a:t> </a:t>
                </a:r>
                <a:r>
                  <a:rPr dirty="0" err="1"/>
                  <a:t>los</a:t>
                </a:r>
                <a:r>
                  <a:rPr dirty="0"/>
                  <a:t> </a:t>
                </a:r>
                <a:r>
                  <a:rPr dirty="0" err="1"/>
                  <a:t>parámetro</a:t>
                </a:r>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𝑖</m:t>
                        </m:r>
                      </m:sub>
                    </m:sSub>
                  </m:oMath>
                </a14:m>
                <a:r>
                  <a:rPr dirty="0"/>
                  <a:t> para </a:t>
                </a:r>
                <a:r>
                  <a:rPr dirty="0" err="1"/>
                  <a:t>los</a:t>
                </a:r>
                <a:r>
                  <a:rPr dirty="0"/>
                  <a:t> </a:t>
                </a:r>
                <a:r>
                  <a:rPr dirty="0" err="1"/>
                  <a:t>cuales</a:t>
                </a:r>
                <a:r>
                  <a:rPr dirty="0"/>
                  <a:t> </a:t>
                </a:r>
                <a:endParaRPr lang="es-419" dirty="0"/>
              </a:p>
              <a:p>
                <a:pPr marL="0" lvl="0" indent="0" algn="ctr">
                  <a:buNone/>
                </a:pP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3</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3</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4</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4</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5</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5</m:t>
                        </m:r>
                      </m:sub>
                    </m:sSub>
                  </m:oMath>
                </a14:m>
                <a:r>
                  <a:rPr dirty="0"/>
                  <a:t>.</a:t>
                </a:r>
                <a:endParaRPr lang="es-419" dirty="0"/>
              </a:p>
              <a:p>
                <a:pPr marL="0" lvl="0" indent="0" algn="ctr">
                  <a:buNone/>
                </a:pPr>
                <a:endParaRPr dirty="0"/>
              </a:p>
              <a:p>
                <a:pPr marL="0" lvl="0" indent="0">
                  <a:buNone/>
                </a:pPr>
                <a:r>
                  <a:rPr dirty="0"/>
                  <a:t>Con </a:t>
                </a:r>
                <a:r>
                  <a:rPr dirty="0" err="1"/>
                  <a:t>el</a:t>
                </a:r>
                <a:r>
                  <a:rPr dirty="0"/>
                  <a:t> </a:t>
                </a:r>
                <a:r>
                  <a:rPr dirty="0" err="1"/>
                  <a:t>comando</a:t>
                </a:r>
                <a:r>
                  <a:rPr dirty="0"/>
                  <a:t> </a:t>
                </a:r>
                <a:r>
                  <a:rPr dirty="0" err="1">
                    <a:latin typeface="Courier"/>
                  </a:rPr>
                  <a:t>lm</a:t>
                </a:r>
                <a:r>
                  <a:rPr dirty="0">
                    <a:latin typeface="Courier"/>
                  </a:rPr>
                  <a:t>()</a:t>
                </a:r>
                <a:r>
                  <a:rPr dirty="0"/>
                  <a:t> se </a:t>
                </a:r>
                <a:r>
                  <a:rPr dirty="0" err="1"/>
                  <a:t>obtuvo</a:t>
                </a:r>
                <a:r>
                  <a:rPr dirty="0"/>
                  <a:t> que </a:t>
                </a:r>
                <a:r>
                  <a:rPr dirty="0" err="1"/>
                  <a:t>el</a:t>
                </a:r>
                <a:r>
                  <a:rPr dirty="0"/>
                  <a:t> </a:t>
                </a:r>
                <a:r>
                  <a:rPr dirty="0" err="1"/>
                  <a:t>único</a:t>
                </a:r>
                <a:r>
                  <a:rPr dirty="0"/>
                  <a:t> valor no </a:t>
                </a:r>
                <a:r>
                  <a:rPr dirty="0" err="1"/>
                  <a:t>significativo</a:t>
                </a:r>
                <a:r>
                  <a:rPr dirty="0"/>
                  <a:t> (y de </a:t>
                </a:r>
                <a:r>
                  <a:rPr dirty="0" err="1"/>
                  <a:t>hecho</a:t>
                </a:r>
                <a:r>
                  <a:rPr dirty="0"/>
                  <a:t> </a:t>
                </a:r>
                <a:r>
                  <a:rPr dirty="0" err="1"/>
                  <a:t>el</a:t>
                </a:r>
                <a:r>
                  <a:rPr dirty="0"/>
                  <a:t> p-valor </a:t>
                </a:r>
                <a:r>
                  <a:rPr dirty="0" err="1"/>
                  <a:t>más</a:t>
                </a:r>
                <a:r>
                  <a:rPr dirty="0"/>
                  <a:t> alto) </a:t>
                </a:r>
                <a:r>
                  <a:rPr dirty="0" err="1"/>
                  <a:t>fue</a:t>
                </a:r>
                <a:r>
                  <a:rPr dirty="0"/>
                  <a:t> la </a:t>
                </a:r>
                <a:r>
                  <a:rPr dirty="0" err="1"/>
                  <a:t>tasa</a:t>
                </a:r>
                <a:r>
                  <a:rPr dirty="0"/>
                  <a:t> de triples, </a:t>
                </a:r>
                <a:r>
                  <a:rPr dirty="0" err="1"/>
                  <a:t>seguido</a:t>
                </a:r>
                <a:r>
                  <a:rPr dirty="0"/>
                  <a:t> de la </a:t>
                </a:r>
                <a:r>
                  <a:rPr dirty="0" err="1"/>
                  <a:t>tasa</a:t>
                </a:r>
                <a:r>
                  <a:rPr dirty="0"/>
                  <a:t> de </a:t>
                </a:r>
                <a:r>
                  <a:rPr dirty="0" err="1"/>
                  <a:t>jonrones</a:t>
                </a:r>
                <a:r>
                  <a:rPr dirty="0"/>
                  <a:t> que era </a:t>
                </a:r>
                <a:r>
                  <a:rPr dirty="0" err="1"/>
                  <a:t>significativa</a:t>
                </a:r>
                <a:r>
                  <a:rPr dirty="0"/>
                  <a:t> a </a:t>
                </a:r>
                <a:r>
                  <a:rPr dirty="0" err="1"/>
                  <a:t>nivel</a:t>
                </a:r>
                <a:r>
                  <a:rPr dirty="0"/>
                  <a:t>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05</m:t>
                    </m:r>
                  </m:oMath>
                </a14:m>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4315" y="1384621"/>
                <a:ext cx="8229600" cy="3394472"/>
              </a:xfrm>
              <a:blipFill>
                <a:blip r:embed="rId2"/>
                <a:stretch>
                  <a:fillRect l="-741" t="-1795" r="-2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9884" y="0"/>
            <a:ext cx="6184231" cy="857250"/>
          </a:xfrm>
        </p:spPr>
        <p:txBody>
          <a:bodyPr>
            <a:normAutofit fontScale="90000"/>
          </a:bodyPr>
          <a:lstStyle/>
          <a:p>
            <a:pPr marL="0" lvl="0" indent="0">
              <a:buNone/>
            </a:pPr>
            <a:r>
              <a:rPr dirty="0" err="1"/>
              <a:t>Modelo</a:t>
            </a:r>
            <a:r>
              <a:rPr dirty="0"/>
              <a:t> de </a:t>
            </a:r>
            <a:r>
              <a:rPr dirty="0" err="1"/>
              <a:t>regresión</a:t>
            </a:r>
            <a:r>
              <a:rPr dirty="0"/>
              <a:t> lineal para la variable X1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521543"/>
                <a:ext cx="8229600" cy="2978268"/>
              </a:xfrm>
            </p:spPr>
            <p:txBody>
              <a:bodyPr>
                <a:normAutofit fontScale="92500" lnSpcReduction="10000"/>
              </a:bodyPr>
              <a:lstStyle/>
              <a:p>
                <a:pPr marL="0" lvl="0" indent="0" algn="just">
                  <a:buNone/>
                </a:pPr>
                <a:r>
                  <a:rPr lang="es-419" b="1" dirty="0"/>
                  <a:t>PRUEBA 2:</a:t>
                </a:r>
              </a:p>
              <a:p>
                <a:pPr marL="0" lvl="0" indent="0" algn="just">
                  <a:buNone/>
                </a:pPr>
                <a:r>
                  <a:rPr dirty="0"/>
                  <a:t>De </a:t>
                </a:r>
                <a:r>
                  <a:rPr dirty="0" err="1"/>
                  <a:t>esta</a:t>
                </a:r>
                <a:r>
                  <a:rPr dirty="0"/>
                  <a:t> forma, </a:t>
                </a:r>
                <a:r>
                  <a:rPr dirty="0" err="1"/>
                  <a:t>realicemos</a:t>
                </a:r>
                <a:r>
                  <a:rPr dirty="0"/>
                  <a:t> de nuevo </a:t>
                </a:r>
                <a:r>
                  <a:rPr dirty="0" err="1"/>
                  <a:t>el</a:t>
                </a:r>
                <a:r>
                  <a:rPr dirty="0"/>
                  <a:t> </a:t>
                </a:r>
                <a:r>
                  <a:rPr dirty="0" err="1"/>
                  <a:t>modelo</a:t>
                </a:r>
                <a:r>
                  <a:rPr dirty="0"/>
                  <a:t> </a:t>
                </a:r>
                <a:r>
                  <a:rPr dirty="0" err="1"/>
                  <a:t>pero</a:t>
                </a:r>
                <a:r>
                  <a:rPr dirty="0"/>
                  <a:t> sin la variable </a:t>
                </a:r>
                <a14:m>
                  <m:oMath xmlns:m="http://schemas.openxmlformats.org/officeDocument/2006/math">
                    <m:r>
                      <a:rPr>
                        <a:latin typeface="Cambria Math" panose="02040503050406030204" pitchFamily="18" charset="0"/>
                      </a:rPr>
                      <m:t>𝑋</m:t>
                    </m:r>
                    <m:r>
                      <a:rPr>
                        <a:latin typeface="Cambria Math" panose="02040503050406030204" pitchFamily="18" charset="0"/>
                      </a:rPr>
                      <m:t>4</m:t>
                    </m:r>
                  </m:oMath>
                </a14:m>
                <a:r>
                  <a:rPr dirty="0"/>
                  <a:t> </a:t>
                </a:r>
                <a:r>
                  <a:rPr dirty="0" err="1"/>
                  <a:t>correspondiente</a:t>
                </a:r>
                <a:r>
                  <a:rPr dirty="0"/>
                  <a:t> a </a:t>
                </a:r>
                <a:r>
                  <a:rPr dirty="0" err="1"/>
                  <a:t>los</a:t>
                </a:r>
                <a:r>
                  <a:rPr dirty="0"/>
                  <a:t> triples. Es </a:t>
                </a:r>
                <a:r>
                  <a:rPr dirty="0" err="1"/>
                  <a:t>decir</a:t>
                </a:r>
                <a:r>
                  <a:rPr dirty="0"/>
                  <a:t>, </a:t>
                </a:r>
                <a:r>
                  <a:rPr dirty="0" err="1"/>
                  <a:t>el</a:t>
                </a:r>
                <a:r>
                  <a:rPr dirty="0"/>
                  <a:t> </a:t>
                </a:r>
                <a:r>
                  <a:rPr dirty="0" err="1"/>
                  <a:t>modelo</a:t>
                </a:r>
                <a:r>
                  <a:rPr dirty="0"/>
                  <a:t> a </a:t>
                </a:r>
                <a:r>
                  <a:rPr dirty="0" err="1"/>
                  <a:t>estimar</a:t>
                </a:r>
                <a:r>
                  <a:rPr dirty="0"/>
                  <a:t> es: </a:t>
                </a:r>
                <a:endParaRPr lang="es-419" dirty="0">
                  <a:latin typeface="Cambria Math" panose="02040503050406030204" pitchFamily="18" charset="0"/>
                </a:endParaRPr>
              </a:p>
              <a:p>
                <a:pPr marL="0" lvl="0" indent="0" algn="ctr">
                  <a:buNone/>
                </a:pP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4</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4</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5</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5</m:t>
                        </m:r>
                      </m:sub>
                    </m:sSub>
                  </m:oMath>
                </a14:m>
                <a:r>
                  <a:rPr dirty="0"/>
                  <a:t>.</a:t>
                </a:r>
              </a:p>
              <a:p>
                <a:pPr marL="0" lvl="0" indent="0" algn="just">
                  <a:buNone/>
                </a:pPr>
                <a:r>
                  <a:rPr dirty="0"/>
                  <a:t>Con </a:t>
                </a:r>
                <a:r>
                  <a:rPr dirty="0">
                    <a:latin typeface="Courier"/>
                  </a:rPr>
                  <a:t>R</a:t>
                </a:r>
                <a:r>
                  <a:rPr dirty="0"/>
                  <a:t> se </a:t>
                </a:r>
                <a:r>
                  <a:rPr dirty="0" err="1"/>
                  <a:t>obtuvo</a:t>
                </a:r>
                <a:r>
                  <a:rPr dirty="0"/>
                  <a:t> </a:t>
                </a:r>
                <a:r>
                  <a:rPr dirty="0" err="1"/>
                  <a:t>en</a:t>
                </a:r>
                <a:r>
                  <a:rPr dirty="0"/>
                  <a:t> </a:t>
                </a:r>
                <a:r>
                  <a:rPr dirty="0" err="1"/>
                  <a:t>esta</a:t>
                </a:r>
                <a:r>
                  <a:rPr dirty="0"/>
                  <a:t> </a:t>
                </a:r>
                <a:r>
                  <a:rPr dirty="0" err="1"/>
                  <a:t>prueba</a:t>
                </a:r>
                <a:r>
                  <a:rPr dirty="0"/>
                  <a:t>, que la </a:t>
                </a:r>
                <a:r>
                  <a:rPr dirty="0" err="1"/>
                  <a:t>tasa</a:t>
                </a:r>
                <a:r>
                  <a:rPr dirty="0"/>
                  <a:t> de </a:t>
                </a:r>
                <a:r>
                  <a:rPr dirty="0" err="1"/>
                  <a:t>jonrones</a:t>
                </a:r>
                <a:r>
                  <a:rPr dirty="0"/>
                  <a:t> es la variable con p-valor mas alto, con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0611</m:t>
                    </m:r>
                  </m:oMath>
                </a14:m>
                <a:r>
                  <a:rPr dirty="0"/>
                  <a:t>. </a:t>
                </a:r>
                <a:endParaRPr lang="es-419" dirty="0"/>
              </a:p>
              <a:p>
                <a:pPr marL="0" lvl="0" indent="0" algn="just">
                  <a:buNone/>
                </a:pPr>
                <a:r>
                  <a:rPr dirty="0"/>
                  <a:t>A </a:t>
                </a:r>
                <a:r>
                  <a:rPr dirty="0" err="1"/>
                  <a:t>pesar</a:t>
                </a:r>
                <a:r>
                  <a:rPr dirty="0"/>
                  <a:t>, de ser </a:t>
                </a:r>
                <a:r>
                  <a:rPr dirty="0" err="1"/>
                  <a:t>significativa</a:t>
                </a:r>
                <a:r>
                  <a:rPr dirty="0"/>
                  <a:t> a </a:t>
                </a:r>
                <a:r>
                  <a:rPr dirty="0" err="1"/>
                  <a:t>nivel</a:t>
                </a:r>
                <a:r>
                  <a:rPr dirty="0"/>
                  <a:t> de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1</m:t>
                    </m:r>
                  </m:oMath>
                </a14:m>
                <a:r>
                  <a:rPr dirty="0"/>
                  <a:t> </a:t>
                </a:r>
                <a:r>
                  <a:rPr dirty="0" err="1"/>
                  <a:t>procedemos</a:t>
                </a:r>
                <a:r>
                  <a:rPr dirty="0"/>
                  <a:t> a </a:t>
                </a:r>
                <a:r>
                  <a:rPr dirty="0" err="1"/>
                  <a:t>realizar</a:t>
                </a:r>
                <a:r>
                  <a:rPr dirty="0"/>
                  <a:t> </a:t>
                </a:r>
                <a:r>
                  <a:rPr dirty="0" err="1"/>
                  <a:t>una</a:t>
                </a:r>
                <a:r>
                  <a:rPr dirty="0"/>
                  <a:t> </a:t>
                </a:r>
                <a:r>
                  <a:rPr dirty="0" err="1"/>
                  <a:t>nueva</a:t>
                </a:r>
                <a:r>
                  <a:rPr dirty="0"/>
                  <a:t> </a:t>
                </a:r>
                <a:r>
                  <a:rPr dirty="0" err="1"/>
                  <a:t>prueba</a:t>
                </a:r>
                <a:r>
                  <a:rPr dirty="0"/>
                  <a:t>, </a:t>
                </a:r>
                <a:r>
                  <a:rPr dirty="0" err="1"/>
                  <a:t>esta</a:t>
                </a:r>
                <a:r>
                  <a:rPr dirty="0"/>
                  <a:t> </a:t>
                </a:r>
                <a:r>
                  <a:rPr dirty="0" err="1"/>
                  <a:t>vez</a:t>
                </a:r>
                <a:r>
                  <a:rPr dirty="0"/>
                  <a:t> sin la </a:t>
                </a:r>
                <a:r>
                  <a:rPr dirty="0" err="1"/>
                  <a:t>tasa</a:t>
                </a:r>
                <a:r>
                  <a:rPr dirty="0"/>
                  <a:t> de </a:t>
                </a:r>
                <a:r>
                  <a:rPr dirty="0" err="1"/>
                  <a:t>jonrones</a:t>
                </a:r>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521543"/>
                <a:ext cx="8229600" cy="2978268"/>
              </a:xfrm>
              <a:blipFill>
                <a:blip r:embed="rId2"/>
                <a:stretch>
                  <a:fillRect l="-963" t="-2664" r="-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782" y="31751"/>
            <a:ext cx="6376736" cy="857250"/>
          </a:xfrm>
        </p:spPr>
        <p:txBody>
          <a:bodyPr>
            <a:normAutofit fontScale="90000"/>
          </a:bodyPr>
          <a:lstStyle/>
          <a:p>
            <a:pPr marL="0" lvl="0" indent="0">
              <a:buNone/>
            </a:pPr>
            <a:r>
              <a:rPr dirty="0" err="1"/>
              <a:t>Modelo</a:t>
            </a:r>
            <a:r>
              <a:rPr dirty="0"/>
              <a:t> de </a:t>
            </a:r>
            <a:r>
              <a:rPr dirty="0" err="1"/>
              <a:t>regresión</a:t>
            </a:r>
            <a:r>
              <a:rPr dirty="0"/>
              <a:t> lineal para la variable X1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lvl="0" indent="0" algn="just">
                  <a:buNone/>
                </a:pPr>
                <a:r>
                  <a:rPr lang="es-419" b="1" dirty="0"/>
                  <a:t>PRUEBA 3:</a:t>
                </a:r>
              </a:p>
              <a:p>
                <a:pPr marL="0" lvl="0" indent="0" algn="just">
                  <a:buNone/>
                </a:pPr>
                <a:r>
                  <a:rPr lang="es-419" dirty="0"/>
                  <a:t>El nuevo </a:t>
                </a:r>
                <a:r>
                  <a:rPr lang="es-419" dirty="0" err="1"/>
                  <a:t>modelo</a:t>
                </a:r>
                <a:r>
                  <a:rPr lang="es-419" dirty="0"/>
                  <a:t>, </a:t>
                </a:r>
                <a:r>
                  <a:rPr lang="es-419" dirty="0" err="1"/>
                  <a:t>consiste</a:t>
                </a:r>
                <a:r>
                  <a:rPr lang="es-419" dirty="0"/>
                  <a:t> </a:t>
                </a:r>
                <a:r>
                  <a:rPr lang="es-419" dirty="0" err="1"/>
                  <a:t>en</a:t>
                </a:r>
                <a:r>
                  <a:rPr lang="es-419" dirty="0"/>
                  <a:t> </a:t>
                </a:r>
                <a:r>
                  <a:rPr lang="es-419" dirty="0" err="1"/>
                  <a:t>estimar</a:t>
                </a:r>
                <a:r>
                  <a:rPr lang="es-419" dirty="0"/>
                  <a:t> </a:t>
                </a:r>
              </a:p>
              <a:p>
                <a:pPr marL="0" lvl="0" indent="0" algn="ctr">
                  <a:buNone/>
                </a:pPr>
                <a14:m>
                  <m:oMath xmlns:m="http://schemas.openxmlformats.org/officeDocument/2006/math">
                    <m:r>
                      <a:rPr lang="es-419">
                        <a:latin typeface="Cambria Math" panose="02040503050406030204" pitchFamily="18" charset="0"/>
                      </a:rPr>
                      <m:t>𝐸</m:t>
                    </m:r>
                    <m:d>
                      <m:dPr>
                        <m:begChr m:val="["/>
                        <m:endChr m:val="]"/>
                        <m:ctrlPr>
                          <a:rPr lang="ar-AE" i="1">
                            <a:latin typeface="Cambria Math" panose="02040503050406030204" pitchFamily="18" charset="0"/>
                          </a:rPr>
                        </m:ctrlPr>
                      </m:dPr>
                      <m:e>
                        <m:r>
                          <a:rPr lang="ar-AE">
                            <a:latin typeface="Cambria Math" panose="02040503050406030204" pitchFamily="18" charset="0"/>
                          </a:rPr>
                          <m:t>𝑌</m:t>
                        </m:r>
                      </m:e>
                    </m:d>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𝛽</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𝛽</m:t>
                        </m:r>
                      </m:e>
                      <m:sub>
                        <m:r>
                          <a:rPr lang="ar-AE">
                            <a:latin typeface="Cambria Math" panose="02040503050406030204" pitchFamily="18" charset="0"/>
                          </a:rPr>
                          <m:t>2</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𝛽</m:t>
                        </m:r>
                      </m:e>
                      <m:sub>
                        <m:r>
                          <a:rPr lang="es-419" b="0" i="0" smtClean="0">
                            <a:latin typeface="Cambria Math" panose="02040503050406030204" pitchFamily="18" charset="0"/>
                          </a:rPr>
                          <m:t>5</m:t>
                        </m:r>
                      </m:sub>
                    </m:sSub>
                    <m:sSub>
                      <m:sSubPr>
                        <m:ctrlPr>
                          <a:rPr lang="ar-AE" i="1">
                            <a:latin typeface="Cambria Math" panose="02040503050406030204" pitchFamily="18" charset="0"/>
                          </a:rPr>
                        </m:ctrlPr>
                      </m:sSubPr>
                      <m:e>
                        <m:r>
                          <a:rPr lang="ar-AE">
                            <a:latin typeface="Cambria Math" panose="02040503050406030204" pitchFamily="18" charset="0"/>
                          </a:rPr>
                          <m:t>𝑥</m:t>
                        </m:r>
                      </m:e>
                      <m:sub>
                        <m:r>
                          <a:rPr lang="es-419" b="0" i="0" smtClean="0">
                            <a:latin typeface="Cambria Math" panose="02040503050406030204" pitchFamily="18" charset="0"/>
                          </a:rPr>
                          <m:t>5</m:t>
                        </m:r>
                      </m:sub>
                    </m:sSub>
                  </m:oMath>
                </a14:m>
                <a:r>
                  <a:rPr lang="ar-AE" dirty="0"/>
                  <a:t>. </a:t>
                </a:r>
              </a:p>
              <a:p>
                <a:pPr marL="0" lvl="0" indent="0" algn="just">
                  <a:buNone/>
                </a:pPr>
                <a:r>
                  <a:rPr lang="es-419" dirty="0" err="1"/>
                  <a:t>Ahora</a:t>
                </a:r>
                <a:r>
                  <a:rPr lang="es-419" dirty="0"/>
                  <a:t>, </a:t>
                </a:r>
                <a:r>
                  <a:rPr lang="es-419" dirty="0" err="1"/>
                  <a:t>todas</a:t>
                </a:r>
                <a:r>
                  <a:rPr lang="es-419" dirty="0"/>
                  <a:t> </a:t>
                </a:r>
                <a:r>
                  <a:rPr lang="es-419" dirty="0" err="1"/>
                  <a:t>nuestras</a:t>
                </a:r>
                <a:r>
                  <a:rPr lang="es-419" dirty="0"/>
                  <a:t> variables son </a:t>
                </a:r>
                <a:r>
                  <a:rPr lang="es-419" dirty="0" err="1"/>
                  <a:t>bastante</a:t>
                </a:r>
                <a:r>
                  <a:rPr lang="es-419" dirty="0"/>
                  <a:t> </a:t>
                </a:r>
                <a:r>
                  <a:rPr lang="es-419" dirty="0" err="1"/>
                  <a:t>significativas</a:t>
                </a:r>
                <a:r>
                  <a:rPr lang="es-419" dirty="0"/>
                  <a:t>, </a:t>
                </a:r>
                <a:r>
                  <a:rPr lang="es-419" dirty="0" err="1"/>
                  <a:t>por</a:t>
                </a:r>
                <a:r>
                  <a:rPr lang="es-419" dirty="0"/>
                  <a:t> lo que sus p-</a:t>
                </a:r>
                <a:r>
                  <a:rPr lang="es-419" dirty="0" err="1"/>
                  <a:t>valores</a:t>
                </a:r>
                <a:r>
                  <a:rPr lang="es-419" dirty="0"/>
                  <a:t> son </a:t>
                </a:r>
                <a:r>
                  <a:rPr lang="es-419" dirty="0" err="1"/>
                  <a:t>bastante</a:t>
                </a:r>
                <a:r>
                  <a:rPr lang="es-419" dirty="0"/>
                  <a:t> </a:t>
                </a:r>
                <a:r>
                  <a:rPr lang="es-419" dirty="0" err="1"/>
                  <a:t>pequeños</a:t>
                </a:r>
                <a:r>
                  <a:rPr lang="es-419" dirty="0"/>
                  <a:t>, </a:t>
                </a:r>
                <a:r>
                  <a:rPr lang="es-419" dirty="0" err="1"/>
                  <a:t>significativos</a:t>
                </a:r>
                <a:r>
                  <a:rPr lang="es-419" dirty="0"/>
                  <a:t> a </a:t>
                </a:r>
                <a:r>
                  <a:rPr lang="es-419" dirty="0" err="1"/>
                  <a:t>nivel</a:t>
                </a:r>
                <a:r>
                  <a:rPr lang="es-419" dirty="0"/>
                  <a:t> </a:t>
                </a:r>
                <a14:m>
                  <m:oMath xmlns:m="http://schemas.openxmlformats.org/officeDocument/2006/math">
                    <m:r>
                      <a:rPr lang="es-419">
                        <a:latin typeface="Cambria Math" panose="02040503050406030204" pitchFamily="18" charset="0"/>
                      </a:rPr>
                      <m:t>0</m:t>
                    </m:r>
                    <m:r>
                      <a:rPr lang="es-419">
                        <a:latin typeface="Cambria Math" panose="02040503050406030204" pitchFamily="18" charset="0"/>
                      </a:rPr>
                      <m:t>.</m:t>
                    </m:r>
                    <m:r>
                      <a:rPr lang="es-419">
                        <a:latin typeface="Cambria Math" panose="02040503050406030204" pitchFamily="18" charset="0"/>
                      </a:rPr>
                      <m:t>001</m:t>
                    </m:r>
                  </m:oMath>
                </a14:m>
                <a:r>
                  <a:rPr lang="es-419" dirty="0"/>
                  <a:t>. </a:t>
                </a:r>
              </a:p>
              <a:p>
                <a:pPr marL="0" lvl="0" indent="0" algn="just">
                  <a:buNone/>
                </a:pPr>
                <a:r>
                  <a:rPr lang="es-419" dirty="0"/>
                  <a:t>Los </a:t>
                </a:r>
                <a:r>
                  <a:rPr lang="es-419" dirty="0" err="1"/>
                  <a:t>valores</a:t>
                </a:r>
                <a:r>
                  <a:rPr lang="es-419" dirty="0"/>
                  <a:t> </a:t>
                </a:r>
                <a:r>
                  <a:rPr lang="es-419" dirty="0" err="1"/>
                  <a:t>estimados</a:t>
                </a:r>
                <a:r>
                  <a:rPr lang="es-419" dirty="0"/>
                  <a:t> </a:t>
                </a:r>
                <a:r>
                  <a:rPr lang="es-419" dirty="0" err="1"/>
                  <a:t>fueron</a:t>
                </a:r>
                <a:r>
                  <a:rPr lang="es-419" dirty="0"/>
                  <a:t>:</a:t>
                </a:r>
              </a:p>
              <a:p>
                <a:pPr marL="0" lvl="0" indent="0" algn="ctr">
                  <a:buNone/>
                </a:pPr>
                <a:r>
                  <a:rPr lang="es-419"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1630</m:t>
                    </m:r>
                  </m:oMath>
                </a14:m>
                <a:r>
                  <a:rPr lang="ar-AE"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𝛽</m:t>
                        </m:r>
                      </m:e>
                      <m:sub>
                        <m:r>
                          <a:rPr lang="ar-AE">
                            <a:latin typeface="Cambria Math" panose="02040503050406030204" pitchFamily="18" charset="0"/>
                          </a:rPr>
                          <m:t>1</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5192</m:t>
                    </m:r>
                  </m:oMath>
                </a14:m>
                <a:r>
                  <a:rPr lang="ar-AE"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𝛽</m:t>
                        </m:r>
                      </m:e>
                      <m:sub>
                        <m:r>
                          <a:rPr lang="ar-AE">
                            <a:latin typeface="Cambria Math" panose="02040503050406030204" pitchFamily="18" charset="0"/>
                          </a:rPr>
                          <m:t>2</m:t>
                        </m:r>
                      </m:sub>
                    </m:sSub>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3650</m:t>
                    </m:r>
                  </m:oMath>
                </a14:m>
                <a:r>
                  <a:rPr lang="ar-AE" dirty="0"/>
                  <a:t> </a:t>
                </a:r>
                <a:r>
                  <a:rPr lang="es-419" dirty="0"/>
                  <a:t>y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𝛽</m:t>
                        </m:r>
                      </m:e>
                      <m:sub>
                        <m:r>
                          <a:rPr lang="es-419" b="0" i="0" smtClean="0">
                            <a:latin typeface="Cambria Math" panose="02040503050406030204" pitchFamily="18" charset="0"/>
                          </a:rPr>
                          <m:t>5</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2451</m:t>
                    </m:r>
                  </m:oMath>
                </a14:m>
                <a:r>
                  <a:rPr lang="ar-AE" dirty="0"/>
                  <a:t>.</a:t>
                </a:r>
              </a:p>
              <a:p>
                <a:pPr marL="0" indent="0" algn="just">
                  <a:buNone/>
                </a:pPr>
                <a:r>
                  <a:rPr lang="es-419" dirty="0"/>
                  <a:t>Como </a:t>
                </a:r>
                <a:r>
                  <a:rPr lang="es-419" dirty="0" err="1"/>
                  <a:t>medida</a:t>
                </a:r>
                <a:r>
                  <a:rPr lang="es-419" dirty="0"/>
                  <a:t> del error, </a:t>
                </a:r>
                <a:r>
                  <a:rPr lang="es-419" dirty="0" err="1"/>
                  <a:t>tenemos</a:t>
                </a:r>
                <a:r>
                  <a:rPr lang="es-419" dirty="0"/>
                  <a:t> </a:t>
                </a:r>
                <a:r>
                  <a:rPr lang="es-419" dirty="0" err="1"/>
                  <a:t>el</a:t>
                </a:r>
                <a:r>
                  <a:rPr lang="es-419" dirty="0"/>
                  <a:t> </a:t>
                </a:r>
                <a14:m>
                  <m:oMath xmlns:m="http://schemas.openxmlformats.org/officeDocument/2006/math">
                    <m:sSubSup>
                      <m:sSubSupPr>
                        <m:ctrlPr>
                          <a:rPr lang="ar-AE" i="1">
                            <a:latin typeface="Cambria Math" panose="02040503050406030204" pitchFamily="18" charset="0"/>
                          </a:rPr>
                        </m:ctrlPr>
                      </m:sSubSupPr>
                      <m:e>
                        <m:r>
                          <a:rPr lang="ar-AE">
                            <a:latin typeface="Cambria Math" panose="02040503050406030204" pitchFamily="18" charset="0"/>
                          </a:rPr>
                          <m:t>𝑅</m:t>
                        </m:r>
                      </m:e>
                      <m:sub>
                        <m:r>
                          <a:rPr lang="ar-AE">
                            <a:latin typeface="Cambria Math" panose="02040503050406030204" pitchFamily="18" charset="0"/>
                          </a:rPr>
                          <m:t>𝑎𝑗𝑢𝑠</m:t>
                        </m:r>
                      </m:sub>
                      <m:sup>
                        <m:r>
                          <a:rPr lang="ar-AE">
                            <a:latin typeface="Cambria Math" panose="02040503050406030204" pitchFamily="18" charset="0"/>
                          </a:rPr>
                          <m:t>2</m:t>
                        </m:r>
                      </m:sup>
                    </m:sSubSup>
                  </m:oMath>
                </a14:m>
                <a:r>
                  <a:rPr lang="ar-AE" dirty="0"/>
                  <a:t>, </a:t>
                </a:r>
                <a:r>
                  <a:rPr lang="es-419" dirty="0"/>
                  <a:t>con valor </a:t>
                </a:r>
                <a14:m>
                  <m:oMath xmlns:m="http://schemas.openxmlformats.org/officeDocument/2006/math">
                    <m:r>
                      <a:rPr lang="es-419">
                        <a:latin typeface="Cambria Math" panose="02040503050406030204" pitchFamily="18" charset="0"/>
                      </a:rPr>
                      <m:t>0</m:t>
                    </m:r>
                    <m:r>
                      <a:rPr lang="es-419">
                        <a:latin typeface="Cambria Math" panose="02040503050406030204" pitchFamily="18" charset="0"/>
                      </a:rPr>
                      <m:t>.</m:t>
                    </m:r>
                    <m:r>
                      <a:rPr lang="es-419">
                        <a:latin typeface="Cambria Math" panose="02040503050406030204" pitchFamily="18" charset="0"/>
                      </a:rPr>
                      <m:t>8489</m:t>
                    </m:r>
                  </m:oMath>
                </a14:m>
                <a:r>
                  <a:rPr lang="es-419" dirty="0"/>
                  <a:t>, </a:t>
                </a:r>
                <a:r>
                  <a:rPr lang="es-419" dirty="0" err="1"/>
                  <a:t>indicando</a:t>
                </a:r>
                <a:r>
                  <a:rPr lang="es-419" dirty="0"/>
                  <a:t> que hay un </a:t>
                </a:r>
                <a:r>
                  <a:rPr lang="es-419" dirty="0" err="1"/>
                  <a:t>buen</a:t>
                </a:r>
                <a:r>
                  <a:rPr lang="es-419" dirty="0"/>
                  <a:t> </a:t>
                </a:r>
                <a:r>
                  <a:rPr lang="es-419" dirty="0" err="1"/>
                  <a:t>ajuste</a:t>
                </a:r>
                <a:r>
                  <a:rPr lang="es-419" dirty="0"/>
                  <a:t> de </a:t>
                </a:r>
                <a:r>
                  <a:rPr lang="es-419" dirty="0" err="1"/>
                  <a:t>los</a:t>
                </a:r>
                <a:r>
                  <a:rPr lang="es-419" dirty="0"/>
                  <a:t> </a:t>
                </a:r>
                <a:r>
                  <a:rPr lang="es-419" dirty="0" err="1"/>
                  <a:t>datos</a:t>
                </a:r>
                <a:r>
                  <a:rPr lang="es-419" dirty="0"/>
                  <a:t> al </a:t>
                </a:r>
                <a:r>
                  <a:rPr lang="es-419" dirty="0" err="1"/>
                  <a:t>modelo</a:t>
                </a:r>
                <a:r>
                  <a:rPr lang="es-419" dirty="0"/>
                  <a:t>.</a:t>
                </a:r>
              </a:p>
              <a:p>
                <a:pPr marL="0" lvl="0" indent="0" algn="ctr">
                  <a:buNone/>
                </a:pP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2334" r="-9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750" y="31684"/>
            <a:ext cx="6400799" cy="857250"/>
          </a:xfrm>
        </p:spPr>
        <p:txBody>
          <a:bodyPr>
            <a:normAutofit fontScale="90000"/>
          </a:bodyPr>
          <a:lstStyle/>
          <a:p>
            <a:pPr marL="0" lvl="0" indent="0">
              <a:buNone/>
            </a:pPr>
            <a:r>
              <a:rPr dirty="0" err="1"/>
              <a:t>Modelo</a:t>
            </a:r>
            <a:r>
              <a:rPr dirty="0"/>
              <a:t> de </a:t>
            </a:r>
            <a:r>
              <a:rPr dirty="0" err="1"/>
              <a:t>regresión</a:t>
            </a:r>
            <a:r>
              <a:rPr dirty="0"/>
              <a:t> lineal para la variable X1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323474"/>
                <a:ext cx="8229600" cy="3271149"/>
              </a:xfrm>
            </p:spPr>
            <p:txBody>
              <a:bodyPr>
                <a:normAutofit fontScale="85000" lnSpcReduction="10000"/>
              </a:bodyPr>
              <a:lstStyle/>
              <a:p>
                <a:pPr marL="0" lvl="0" indent="0">
                  <a:buNone/>
                </a:pPr>
                <a:r>
                  <a:rPr lang="es-ES" dirty="0"/>
                  <a:t>Además, </a:t>
                </a:r>
                <a:r>
                  <a:rPr lang="es-ES" dirty="0" err="1"/>
                  <a:t>tenemos</a:t>
                </a:r>
                <a:r>
                  <a:rPr lang="es-ES" dirty="0"/>
                  <a:t> que:</a:t>
                </a:r>
              </a:p>
              <a:p>
                <a:r>
                  <a:rPr lang="es-ES" dirty="0"/>
                  <a:t>Para los estimadores, los dobles es el mayor de todos, y este nos indica que por cada aumento del 1 % en la tasa de dobles, hay un aumento correlacionado del 136 % en la tasa de bateo. Es interesante ver que este estimador es muchísimo mayor que el de las carreras. </a:t>
                </a:r>
              </a:p>
              <a:p>
                <a:r>
                  <a:rPr lang="es-ES" dirty="0"/>
                  <a:t>La varianza es estimada como </a:t>
                </a:r>
                <a14:m>
                  <m:oMath xmlns:m="http://schemas.openxmlformats.org/officeDocument/2006/math">
                    <m:sSup>
                      <m:sSupPr>
                        <m:ctrlPr>
                          <a:rPr lang="es-419" b="0" i="1" dirty="0" smtClean="0">
                            <a:latin typeface="Cambria Math" panose="02040503050406030204" pitchFamily="18" charset="0"/>
                          </a:rPr>
                        </m:ctrlPr>
                      </m:sSupPr>
                      <m:e>
                        <m:r>
                          <a:rPr lang="es-ES" b="0" i="1" dirty="0" smtClean="0">
                            <a:latin typeface="Cambria Math" panose="02040503050406030204" pitchFamily="18" charset="0"/>
                          </a:rPr>
                          <m:t>𝜎</m:t>
                        </m:r>
                      </m:e>
                      <m:sup>
                        <m:r>
                          <a:rPr lang="es-419" b="0" i="1" dirty="0" smtClean="0">
                            <a:latin typeface="Cambria Math" panose="02040503050406030204" pitchFamily="18" charset="0"/>
                          </a:rPr>
                          <m:t>2</m:t>
                        </m:r>
                      </m:sup>
                    </m:sSup>
                    <m:r>
                      <a:rPr lang="es-419" b="0" i="1" dirty="0" smtClean="0">
                        <a:latin typeface="Cambria Math" panose="02040503050406030204" pitchFamily="18" charset="0"/>
                      </a:rPr>
                      <m:t>=</m:t>
                    </m:r>
                    <m:r>
                      <a:rPr lang="es-ES" i="1" dirty="0" smtClean="0">
                        <a:latin typeface="Cambria Math" panose="02040503050406030204" pitchFamily="18" charset="0"/>
                      </a:rPr>
                      <m:t> </m:t>
                    </m:r>
                    <m:r>
                      <a:rPr lang="es-ES" i="1" dirty="0" smtClean="0">
                        <a:latin typeface="Cambria Math" panose="02040503050406030204" pitchFamily="18" charset="0"/>
                      </a:rPr>
                      <m:t>0</m:t>
                    </m:r>
                    <m:r>
                      <a:rPr lang="es-ES" i="1" dirty="0" smtClean="0">
                        <a:latin typeface="Cambria Math" panose="02040503050406030204" pitchFamily="18" charset="0"/>
                      </a:rPr>
                      <m:t>,</m:t>
                    </m:r>
                    <m:r>
                      <a:rPr lang="es-ES" i="1" dirty="0" smtClean="0">
                        <a:latin typeface="Cambria Math" panose="02040503050406030204" pitchFamily="18" charset="0"/>
                      </a:rPr>
                      <m:t>017052</m:t>
                    </m:r>
                    <m:r>
                      <a:rPr lang="es-ES" i="1" dirty="0" smtClean="0">
                        <a:latin typeface="Cambria Math" panose="02040503050406030204" pitchFamily="18" charset="0"/>
                      </a:rPr>
                      <m:t> </m:t>
                    </m:r>
                  </m:oMath>
                </a14:m>
                <a:r>
                  <a:rPr lang="es-ES" dirty="0"/>
                  <a:t>. </a:t>
                </a:r>
              </a:p>
              <a:p>
                <a:r>
                  <a:rPr lang="es-ES" dirty="0"/>
                  <a:t>Para el error estándar (</a:t>
                </a:r>
                <a:r>
                  <a:rPr lang="es-ES" dirty="0" err="1"/>
                  <a:t>Std</a:t>
                </a:r>
                <a:r>
                  <a:rPr lang="es-ES" dirty="0"/>
                  <a:t>. Error), podemos construir los intervalos de confianza para las variables. Primero, tenemos que </a:t>
                </a:r>
                <a14:m>
                  <m:oMath xmlns:m="http://schemas.openxmlformats.org/officeDocument/2006/math">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𝑡</m:t>
                        </m:r>
                      </m:e>
                      <m:sub>
                        <m:d>
                          <m:dPr>
                            <m:begChr m:val="{"/>
                            <m:endChr m:val="}"/>
                            <m:ctrlPr>
                              <a:rPr lang="es-ES" i="1" dirty="0" smtClean="0">
                                <a:latin typeface="Cambria Math" panose="02040503050406030204" pitchFamily="18" charset="0"/>
                              </a:rPr>
                            </m:ctrlPr>
                          </m:dPr>
                          <m:e>
                            <m:r>
                              <a:rPr lang="es-ES" i="1" dirty="0" smtClean="0">
                                <a:latin typeface="Cambria Math" panose="02040503050406030204" pitchFamily="18" charset="0"/>
                              </a:rPr>
                              <m:t>32</m:t>
                            </m:r>
                            <m:r>
                              <a:rPr lang="es-ES" i="1" dirty="0" smtClean="0">
                                <a:latin typeface="Cambria Math" panose="02040503050406030204" pitchFamily="18" charset="0"/>
                              </a:rPr>
                              <m:t>, </m:t>
                            </m:r>
                            <m:r>
                              <a:rPr lang="es-ES" i="1" dirty="0" smtClean="0">
                                <a:latin typeface="Cambria Math" panose="02040503050406030204" pitchFamily="18" charset="0"/>
                              </a:rPr>
                              <m:t>0</m:t>
                            </m:r>
                            <m:r>
                              <a:rPr lang="es-ES" i="1" dirty="0" smtClean="0">
                                <a:latin typeface="Cambria Math" panose="02040503050406030204" pitchFamily="18" charset="0"/>
                              </a:rPr>
                              <m:t>.</m:t>
                            </m:r>
                            <m:r>
                              <a:rPr lang="es-ES" i="1" dirty="0" smtClean="0">
                                <a:latin typeface="Cambria Math" panose="02040503050406030204" pitchFamily="18" charset="0"/>
                              </a:rPr>
                              <m:t>975</m:t>
                            </m:r>
                          </m:e>
                        </m:d>
                      </m:sub>
                    </m:sSub>
                    <m:r>
                      <a:rPr lang="es-ES" i="1" dirty="0" smtClean="0">
                        <a:latin typeface="Cambria Math" panose="02040503050406030204" pitchFamily="18" charset="0"/>
                      </a:rPr>
                      <m:t>= </m:t>
                    </m:r>
                    <m:r>
                      <a:rPr lang="es-ES" i="1" dirty="0" smtClean="0">
                        <a:latin typeface="Cambria Math" panose="02040503050406030204" pitchFamily="18" charset="0"/>
                      </a:rPr>
                      <m:t>2</m:t>
                    </m:r>
                    <m:r>
                      <a:rPr lang="es-ES" i="1" dirty="0" smtClean="0">
                        <a:latin typeface="Cambria Math" panose="02040503050406030204" pitchFamily="18" charset="0"/>
                      </a:rPr>
                      <m:t>.</m:t>
                    </m:r>
                    <m:r>
                      <a:rPr lang="es-ES" i="1" dirty="0" smtClean="0">
                        <a:latin typeface="Cambria Math" panose="02040503050406030204" pitchFamily="18" charset="0"/>
                      </a:rPr>
                      <m:t>0369</m:t>
                    </m:r>
                  </m:oMath>
                </a14:m>
                <a:r>
                  <a:rPr lang="es-ES" dirty="0"/>
                  <a:t>: </a:t>
                </a:r>
                <a:endParaRPr lang="es-419" i="1" dirty="0">
                  <a:latin typeface="Cambria Math" panose="02040503050406030204" pitchFamily="18" charset="0"/>
                </a:endParaRPr>
              </a:p>
              <a:p>
                <a:pPr lvl="1"/>
                <a14:m>
                  <m:oMath xmlns:m="http://schemas.openxmlformats.org/officeDocument/2006/math">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𝐼</m:t>
                        </m:r>
                      </m:e>
                      <m:sub>
                        <m:d>
                          <m:dPr>
                            <m:begChr m:val="{"/>
                            <m:endChr m:val="}"/>
                            <m:ctrlPr>
                              <a:rPr lang="es-ES" i="1" dirty="0" smtClean="0">
                                <a:latin typeface="Cambria Math" panose="02040503050406030204" pitchFamily="18" charset="0"/>
                              </a:rPr>
                            </m:ctrlPr>
                          </m:dPr>
                          <m:e>
                            <m:r>
                              <a:rPr lang="es-ES" i="1" dirty="0" smtClean="0">
                                <a:latin typeface="Cambria Math" panose="02040503050406030204" pitchFamily="18" charset="0"/>
                              </a:rPr>
                              <m:t>𝑑𝑜𝑏𝑙𝑒𝑠</m:t>
                            </m:r>
                          </m:e>
                        </m:d>
                      </m:sub>
                    </m:sSub>
                    <m:r>
                      <a:rPr lang="es-ES" i="1" dirty="0" smtClean="0">
                        <a:latin typeface="Cambria Math" panose="02040503050406030204" pitchFamily="18" charset="0"/>
                      </a:rPr>
                      <m:t>= </m:t>
                    </m:r>
                    <m:r>
                      <a:rPr lang="es-ES" i="1" dirty="0" smtClean="0">
                        <a:latin typeface="Cambria Math" panose="02040503050406030204" pitchFamily="18" charset="0"/>
                      </a:rPr>
                      <m:t>1</m:t>
                    </m:r>
                    <m:r>
                      <a:rPr lang="es-ES" i="1" dirty="0" smtClean="0">
                        <a:latin typeface="Cambria Math" panose="02040503050406030204" pitchFamily="18" charset="0"/>
                      </a:rPr>
                      <m:t>.</m:t>
                    </m:r>
                    <m:r>
                      <a:rPr lang="es-ES" i="1" dirty="0" smtClean="0">
                        <a:latin typeface="Cambria Math" panose="02040503050406030204" pitchFamily="18" charset="0"/>
                      </a:rPr>
                      <m:t>3650</m:t>
                    </m:r>
                    <m:r>
                      <a:rPr lang="es-ES" i="1" dirty="0" smtClean="0">
                        <a:latin typeface="Cambria Math" panose="02040503050406030204" pitchFamily="18" charset="0"/>
                      </a:rPr>
                      <m:t>± </m:t>
                    </m:r>
                    <m:r>
                      <a:rPr lang="es-ES" i="1" dirty="0" smtClean="0">
                        <a:latin typeface="Cambria Math" panose="02040503050406030204" pitchFamily="18" charset="0"/>
                      </a:rPr>
                      <m:t>2</m:t>
                    </m:r>
                    <m:r>
                      <a:rPr lang="es-ES" i="1" dirty="0" smtClean="0">
                        <a:latin typeface="Cambria Math" panose="02040503050406030204" pitchFamily="18" charset="0"/>
                      </a:rPr>
                      <m:t>.</m:t>
                    </m:r>
                    <m:r>
                      <a:rPr lang="es-ES" i="1" dirty="0" smtClean="0">
                        <a:latin typeface="Cambria Math" panose="02040503050406030204" pitchFamily="18" charset="0"/>
                      </a:rPr>
                      <m:t>0369</m:t>
                    </m:r>
                    <m:r>
                      <a:rPr lang="es-ES" i="1" dirty="0" smtClean="0">
                        <a:latin typeface="Cambria Math" panose="02040503050406030204" pitchFamily="18" charset="0"/>
                      </a:rPr>
                      <m:t>∗</m:t>
                    </m:r>
                    <m:r>
                      <a:rPr lang="es-ES" i="1" dirty="0" smtClean="0">
                        <a:latin typeface="Cambria Math" panose="02040503050406030204" pitchFamily="18" charset="0"/>
                      </a:rPr>
                      <m:t>0</m:t>
                    </m:r>
                    <m:r>
                      <a:rPr lang="es-ES" i="1" dirty="0" smtClean="0">
                        <a:latin typeface="Cambria Math" panose="02040503050406030204" pitchFamily="18" charset="0"/>
                      </a:rPr>
                      <m:t>.</m:t>
                    </m:r>
                    <m:r>
                      <a:rPr lang="es-ES" i="1" dirty="0" smtClean="0">
                        <a:latin typeface="Cambria Math" panose="02040503050406030204" pitchFamily="18" charset="0"/>
                      </a:rPr>
                      <m:t>3471</m:t>
                    </m:r>
                    <m:r>
                      <a:rPr lang="es-ES" i="1" dirty="0" smtClean="0">
                        <a:latin typeface="Cambria Math" panose="02040503050406030204" pitchFamily="18" charset="0"/>
                      </a:rPr>
                      <m:t> = </m:t>
                    </m:r>
                    <m:d>
                      <m:dPr>
                        <m:ctrlPr>
                          <a:rPr lang="es-ES" i="1" dirty="0" smtClean="0">
                            <a:latin typeface="Cambria Math" panose="02040503050406030204" pitchFamily="18" charset="0"/>
                          </a:rPr>
                        </m:ctrlPr>
                      </m:dPr>
                      <m:e>
                        <m:r>
                          <a:rPr lang="es-ES" i="1" dirty="0" smtClean="0">
                            <a:latin typeface="Cambria Math" panose="02040503050406030204" pitchFamily="18" charset="0"/>
                          </a:rPr>
                          <m:t>0</m:t>
                        </m:r>
                        <m:r>
                          <a:rPr lang="es-ES" i="1" dirty="0" smtClean="0">
                            <a:latin typeface="Cambria Math" panose="02040503050406030204" pitchFamily="18" charset="0"/>
                          </a:rPr>
                          <m:t>.</m:t>
                        </m:r>
                        <m:r>
                          <a:rPr lang="es-ES" i="1" dirty="0" smtClean="0">
                            <a:latin typeface="Cambria Math" panose="02040503050406030204" pitchFamily="18" charset="0"/>
                          </a:rPr>
                          <m:t>6580</m:t>
                        </m:r>
                        <m:r>
                          <a:rPr lang="es-ES" i="1" dirty="0" smtClean="0">
                            <a:latin typeface="Cambria Math" panose="02040503050406030204" pitchFamily="18" charset="0"/>
                          </a:rPr>
                          <m:t>, </m:t>
                        </m:r>
                        <m:r>
                          <a:rPr lang="es-ES" i="1" dirty="0" smtClean="0">
                            <a:latin typeface="Cambria Math" panose="02040503050406030204" pitchFamily="18" charset="0"/>
                          </a:rPr>
                          <m:t>2</m:t>
                        </m:r>
                        <m:r>
                          <a:rPr lang="es-ES" i="1" dirty="0" smtClean="0">
                            <a:latin typeface="Cambria Math" panose="02040503050406030204" pitchFamily="18" charset="0"/>
                          </a:rPr>
                          <m:t>.</m:t>
                        </m:r>
                        <m:r>
                          <a:rPr lang="es-ES" i="1" dirty="0" smtClean="0">
                            <a:latin typeface="Cambria Math" panose="02040503050406030204" pitchFamily="18" charset="0"/>
                          </a:rPr>
                          <m:t>0720</m:t>
                        </m:r>
                      </m:e>
                    </m:d>
                    <m:r>
                      <a:rPr lang="es-ES" i="1" dirty="0" smtClean="0">
                        <a:latin typeface="Cambria Math" panose="02040503050406030204" pitchFamily="18" charset="0"/>
                      </a:rPr>
                      <m:t> </m:t>
                    </m:r>
                    <m:r>
                      <a:rPr lang="es-419" b="0" i="1" dirty="0" smtClean="0">
                        <a:latin typeface="Cambria Math" panose="02040503050406030204" pitchFamily="18" charset="0"/>
                      </a:rPr>
                      <m:t> </m:t>
                    </m:r>
                  </m:oMath>
                </a14:m>
                <a:endParaRPr lang="es-419" b="0" i="1" dirty="0">
                  <a:latin typeface="Cambria Math" panose="02040503050406030204" pitchFamily="18" charset="0"/>
                </a:endParaRPr>
              </a:p>
              <a:p>
                <a:pPr lvl="1"/>
                <a14:m>
                  <m:oMath xmlns:m="http://schemas.openxmlformats.org/officeDocument/2006/math">
                    <m:sSub>
                      <m:sSubPr>
                        <m:ctrlPr>
                          <a:rPr lang="es-ES" i="1" dirty="0" smtClean="0">
                            <a:latin typeface="Cambria Math" panose="02040503050406030204" pitchFamily="18" charset="0"/>
                          </a:rPr>
                        </m:ctrlPr>
                      </m:sSubPr>
                      <m:e>
                        <m:r>
                          <a:rPr lang="es-ES" i="1" dirty="0" smtClean="0">
                            <a:latin typeface="Cambria Math" panose="02040503050406030204" pitchFamily="18" charset="0"/>
                          </a:rPr>
                          <m:t>𝐼</m:t>
                        </m:r>
                      </m:e>
                      <m:sub>
                        <m:d>
                          <m:dPr>
                            <m:begChr m:val="{"/>
                            <m:endChr m:val="}"/>
                            <m:ctrlPr>
                              <a:rPr lang="es-ES" i="1" dirty="0" smtClean="0">
                                <a:latin typeface="Cambria Math" panose="02040503050406030204" pitchFamily="18" charset="0"/>
                              </a:rPr>
                            </m:ctrlPr>
                          </m:dPr>
                          <m:e>
                            <m:r>
                              <a:rPr lang="es-ES" i="1" dirty="0" smtClean="0">
                                <a:latin typeface="Cambria Math" panose="02040503050406030204" pitchFamily="18" charset="0"/>
                              </a:rPr>
                              <m:t>𝑝𝑜𝑛𝑐</m:t>
                            </m:r>
                            <m:r>
                              <a:rPr lang="es-ES" i="1" dirty="0" smtClean="0">
                                <a:latin typeface="Cambria Math" panose="02040503050406030204" pitchFamily="18" charset="0"/>
                              </a:rPr>
                              <m:t>h</m:t>
                            </m:r>
                            <m:r>
                              <a:rPr lang="es-ES" i="1" dirty="0" smtClean="0">
                                <a:latin typeface="Cambria Math" panose="02040503050406030204" pitchFamily="18" charset="0"/>
                              </a:rPr>
                              <m:t>𝑒𝑠</m:t>
                            </m:r>
                          </m:e>
                        </m:d>
                      </m:sub>
                    </m:sSub>
                    <m:r>
                      <a:rPr lang="es-ES" i="1" dirty="0" smtClean="0">
                        <a:latin typeface="Cambria Math" panose="02040503050406030204" pitchFamily="18" charset="0"/>
                      </a:rPr>
                      <m:t>= −</m:t>
                    </m:r>
                    <m:r>
                      <a:rPr lang="es-ES" i="1" dirty="0" smtClean="0">
                        <a:latin typeface="Cambria Math" panose="02040503050406030204" pitchFamily="18" charset="0"/>
                      </a:rPr>
                      <m:t>0</m:t>
                    </m:r>
                    <m:r>
                      <a:rPr lang="es-ES" i="1" dirty="0" smtClean="0">
                        <a:latin typeface="Cambria Math" panose="02040503050406030204" pitchFamily="18" charset="0"/>
                      </a:rPr>
                      <m:t>.</m:t>
                    </m:r>
                    <m:r>
                      <a:rPr lang="es-ES" i="1" dirty="0" smtClean="0">
                        <a:latin typeface="Cambria Math" panose="02040503050406030204" pitchFamily="18" charset="0"/>
                      </a:rPr>
                      <m:t>2451</m:t>
                    </m:r>
                    <m:r>
                      <a:rPr lang="es-ES" i="1" dirty="0" smtClean="0">
                        <a:latin typeface="Cambria Math" panose="02040503050406030204" pitchFamily="18" charset="0"/>
                      </a:rPr>
                      <m:t>± </m:t>
                    </m:r>
                    <m:r>
                      <a:rPr lang="es-ES" i="1" dirty="0" smtClean="0">
                        <a:latin typeface="Cambria Math" panose="02040503050406030204" pitchFamily="18" charset="0"/>
                      </a:rPr>
                      <m:t>2</m:t>
                    </m:r>
                    <m:r>
                      <a:rPr lang="es-ES" i="1" dirty="0" smtClean="0">
                        <a:latin typeface="Cambria Math" panose="02040503050406030204" pitchFamily="18" charset="0"/>
                      </a:rPr>
                      <m:t>.</m:t>
                    </m:r>
                    <m:r>
                      <a:rPr lang="es-ES" i="1" dirty="0" smtClean="0">
                        <a:latin typeface="Cambria Math" panose="02040503050406030204" pitchFamily="18" charset="0"/>
                      </a:rPr>
                      <m:t>0369</m:t>
                    </m:r>
                    <m:r>
                      <a:rPr lang="es-ES" i="1" dirty="0" smtClean="0">
                        <a:latin typeface="Cambria Math" panose="02040503050406030204" pitchFamily="18" charset="0"/>
                      </a:rPr>
                      <m:t>∗</m:t>
                    </m:r>
                    <m:r>
                      <a:rPr lang="es-ES" i="1" dirty="0" smtClean="0">
                        <a:latin typeface="Cambria Math" panose="02040503050406030204" pitchFamily="18" charset="0"/>
                      </a:rPr>
                      <m:t>0</m:t>
                    </m:r>
                    <m:r>
                      <a:rPr lang="es-ES" i="1" dirty="0" smtClean="0">
                        <a:latin typeface="Cambria Math" panose="02040503050406030204" pitchFamily="18" charset="0"/>
                      </a:rPr>
                      <m:t>.</m:t>
                    </m:r>
                    <m:r>
                      <a:rPr lang="es-ES" i="1" dirty="0" smtClean="0">
                        <a:latin typeface="Cambria Math" panose="02040503050406030204" pitchFamily="18" charset="0"/>
                      </a:rPr>
                      <m:t>0460</m:t>
                    </m:r>
                    <m:r>
                      <a:rPr lang="es-ES" i="1" dirty="0" smtClean="0">
                        <a:latin typeface="Cambria Math" panose="02040503050406030204" pitchFamily="18" charset="0"/>
                      </a:rPr>
                      <m:t> = </m:t>
                    </m:r>
                    <m:d>
                      <m:dPr>
                        <m:ctrlPr>
                          <a:rPr lang="es-ES" i="1" dirty="0" smtClean="0">
                            <a:latin typeface="Cambria Math" panose="02040503050406030204" pitchFamily="18" charset="0"/>
                          </a:rPr>
                        </m:ctrlPr>
                      </m:dPr>
                      <m:e>
                        <m:r>
                          <a:rPr lang="es-ES" i="1" dirty="0" smtClean="0">
                            <a:latin typeface="Cambria Math" panose="02040503050406030204" pitchFamily="18" charset="0"/>
                          </a:rPr>
                          <m:t>−</m:t>
                        </m:r>
                        <m:r>
                          <a:rPr lang="es-ES" i="1" dirty="0" smtClean="0">
                            <a:latin typeface="Cambria Math" panose="02040503050406030204" pitchFamily="18" charset="0"/>
                          </a:rPr>
                          <m:t>0</m:t>
                        </m:r>
                        <m:r>
                          <a:rPr lang="es-ES" i="1" dirty="0" smtClean="0">
                            <a:latin typeface="Cambria Math" panose="02040503050406030204" pitchFamily="18" charset="0"/>
                          </a:rPr>
                          <m:t>.</m:t>
                        </m:r>
                        <m:r>
                          <a:rPr lang="es-ES" i="1" dirty="0" smtClean="0">
                            <a:latin typeface="Cambria Math" panose="02040503050406030204" pitchFamily="18" charset="0"/>
                          </a:rPr>
                          <m:t>3388</m:t>
                        </m:r>
                        <m:r>
                          <a:rPr lang="es-ES" i="1" dirty="0" smtClean="0">
                            <a:latin typeface="Cambria Math" panose="02040503050406030204" pitchFamily="18" charset="0"/>
                          </a:rPr>
                          <m:t>, −</m:t>
                        </m:r>
                        <m:r>
                          <a:rPr lang="es-ES" i="1" dirty="0" smtClean="0">
                            <a:latin typeface="Cambria Math" panose="02040503050406030204" pitchFamily="18" charset="0"/>
                          </a:rPr>
                          <m:t>0</m:t>
                        </m:r>
                        <m:r>
                          <a:rPr lang="es-ES" i="1" dirty="0" smtClean="0">
                            <a:latin typeface="Cambria Math" panose="02040503050406030204" pitchFamily="18" charset="0"/>
                          </a:rPr>
                          <m:t>.</m:t>
                        </m:r>
                        <m:r>
                          <a:rPr lang="es-ES" i="1" dirty="0" smtClean="0">
                            <a:latin typeface="Cambria Math" panose="02040503050406030204" pitchFamily="18" charset="0"/>
                          </a:rPr>
                          <m:t>1514</m:t>
                        </m:r>
                      </m:e>
                    </m:d>
                  </m:oMath>
                </a14:m>
                <a:endParaRPr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323474"/>
                <a:ext cx="8229600" cy="3271149"/>
              </a:xfrm>
              <a:blipFill>
                <a:blip r:embed="rId2"/>
                <a:stretch>
                  <a:fillRect l="-741" t="-1862"/>
                </a:stretch>
              </a:blipFill>
            </p:spPr>
            <p:txBody>
              <a:bodyPr/>
              <a:lstStyle/>
              <a:p>
                <a:r>
                  <a:rPr lang="es-419">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0795" y="3016"/>
            <a:ext cx="5742407" cy="857250"/>
          </a:xfrm>
        </p:spPr>
        <p:txBody>
          <a:bodyPr>
            <a:normAutofit fontScale="90000"/>
          </a:bodyPr>
          <a:lstStyle/>
          <a:p>
            <a:pPr marL="0" lvl="0" indent="0">
              <a:buNone/>
            </a:pPr>
            <a:r>
              <a:rPr dirty="0" err="1"/>
              <a:t>Modelo</a:t>
            </a:r>
            <a:r>
              <a:rPr dirty="0"/>
              <a:t> de </a:t>
            </a:r>
            <a:r>
              <a:rPr dirty="0" err="1"/>
              <a:t>regresión</a:t>
            </a:r>
            <a:r>
              <a:rPr dirty="0"/>
              <a:t> lineal para la variable X1</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44</a:t>
            </a:fld>
            <a:endParaRPr lang="en-US" dirty="0"/>
          </a:p>
        </p:txBody>
      </p:sp>
      <p:sp>
        <p:nvSpPr>
          <p:cNvPr id="3" name="Content Placeholder 2"/>
          <p:cNvSpPr>
            <a:spLocks noGrp="1"/>
          </p:cNvSpPr>
          <p:nvPr>
            <p:ph idx="4294967295"/>
          </p:nvPr>
        </p:nvSpPr>
        <p:spPr>
          <a:xfrm>
            <a:off x="725487" y="1885950"/>
            <a:ext cx="7693025" cy="1371600"/>
          </a:xfrm>
        </p:spPr>
        <p:txBody>
          <a:bodyPr/>
          <a:lstStyle/>
          <a:p>
            <a:pPr marL="0" lvl="0" indent="0" algn="just">
              <a:buNone/>
            </a:pPr>
            <a:r>
              <a:rPr dirty="0" err="1"/>
              <a:t>Ahora</a:t>
            </a:r>
            <a:r>
              <a:rPr dirty="0"/>
              <a:t>, </a:t>
            </a:r>
            <a:r>
              <a:rPr dirty="0" err="1"/>
              <a:t>veamos</a:t>
            </a:r>
            <a:r>
              <a:rPr dirty="0"/>
              <a:t> que </a:t>
            </a:r>
            <a:r>
              <a:rPr dirty="0" err="1"/>
              <a:t>efectivamente</a:t>
            </a:r>
            <a:r>
              <a:rPr dirty="0"/>
              <a:t> se </a:t>
            </a:r>
            <a:r>
              <a:rPr dirty="0" err="1"/>
              <a:t>cumple</a:t>
            </a:r>
            <a:r>
              <a:rPr dirty="0"/>
              <a:t> con las </a:t>
            </a:r>
            <a:r>
              <a:rPr dirty="0" err="1"/>
              <a:t>característica</a:t>
            </a:r>
            <a:r>
              <a:rPr dirty="0"/>
              <a:t> de un </a:t>
            </a:r>
            <a:r>
              <a:rPr dirty="0" err="1"/>
              <a:t>buen</a:t>
            </a:r>
            <a:r>
              <a:rPr dirty="0"/>
              <a:t> </a:t>
            </a:r>
            <a:r>
              <a:rPr dirty="0" err="1"/>
              <a:t>modelo</a:t>
            </a:r>
            <a:r>
              <a:rPr dirty="0"/>
              <a:t> </a:t>
            </a:r>
            <a:r>
              <a:rPr dirty="0" err="1"/>
              <a:t>apoyándonos</a:t>
            </a:r>
            <a:r>
              <a:rPr dirty="0"/>
              <a:t> </a:t>
            </a:r>
            <a:r>
              <a:rPr dirty="0" err="1"/>
              <a:t>en</a:t>
            </a:r>
            <a:r>
              <a:rPr dirty="0"/>
              <a:t> las </a:t>
            </a:r>
            <a:r>
              <a:rPr dirty="0" err="1"/>
              <a:t>gráficas</a:t>
            </a:r>
            <a:r>
              <a:rPr lang="es-419" dirty="0"/>
              <a:t>. </a:t>
            </a:r>
          </a:p>
          <a:p>
            <a:pPr marL="0" lvl="0" indent="0" algn="just">
              <a:buNone/>
            </a:pPr>
            <a:endParaRPr lang="es-419"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225" y="0"/>
            <a:ext cx="5289550" cy="857250"/>
          </a:xfrm>
        </p:spPr>
        <p:txBody>
          <a:bodyPr>
            <a:normAutofit fontScale="90000"/>
          </a:bodyPr>
          <a:lstStyle/>
          <a:p>
            <a:pPr marL="0" lvl="0" indent="0">
              <a:buNone/>
            </a:pPr>
            <a:r>
              <a:rPr dirty="0" err="1"/>
              <a:t>Modelo</a:t>
            </a:r>
            <a:r>
              <a:rPr dirty="0"/>
              <a:t> de </a:t>
            </a:r>
            <a:r>
              <a:rPr dirty="0" err="1"/>
              <a:t>regresión</a:t>
            </a:r>
            <a:r>
              <a:rPr dirty="0"/>
              <a:t> lineal para la variable X1</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45</a:t>
            </a:fld>
            <a:endParaRPr lang="en-US" dirty="0"/>
          </a:p>
        </p:txBody>
      </p:sp>
      <p:pic>
        <p:nvPicPr>
          <p:cNvPr id="10" name="Marcador de contenido 9">
            <a:extLst>
              <a:ext uri="{FF2B5EF4-FFF2-40B4-BE49-F238E27FC236}">
                <a16:creationId xmlns:a16="http://schemas.microsoft.com/office/drawing/2014/main" id="{DDF3FC5D-2DB4-4625-87FB-A5845714EA6B}"/>
              </a:ext>
            </a:extLst>
          </p:cNvPr>
          <p:cNvPicPr>
            <a:picLocks noGrp="1" noChangeAspect="1"/>
          </p:cNvPicPr>
          <p:nvPr>
            <p:ph idx="4294967295"/>
          </p:nvPr>
        </p:nvPicPr>
        <p:blipFill rotWithShape="1">
          <a:blip r:embed="rId2"/>
          <a:srcRect l="22695" t="19231" r="24290" b="10226"/>
          <a:stretch/>
        </p:blipFill>
        <p:spPr>
          <a:xfrm>
            <a:off x="2234880" y="1069540"/>
            <a:ext cx="4674239" cy="3497263"/>
          </a:xfrm>
        </p:spPr>
      </p:pic>
    </p:spTree>
    <p:extLst>
      <p:ext uri="{BB962C8B-B14F-4D97-AF65-F5344CB8AC3E}">
        <p14:creationId xmlns:p14="http://schemas.microsoft.com/office/powerpoint/2010/main" val="720197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199" y="0"/>
            <a:ext cx="5435599" cy="857250"/>
          </a:xfrm>
        </p:spPr>
        <p:txBody>
          <a:bodyPr>
            <a:normAutofit fontScale="90000"/>
          </a:bodyPr>
          <a:lstStyle/>
          <a:p>
            <a:pPr marL="0" lvl="0" indent="0">
              <a:buNone/>
            </a:pPr>
            <a:r>
              <a:rPr dirty="0" err="1"/>
              <a:t>Modelo</a:t>
            </a:r>
            <a:r>
              <a:rPr dirty="0"/>
              <a:t> de </a:t>
            </a:r>
            <a:r>
              <a:rPr dirty="0" err="1"/>
              <a:t>regresión</a:t>
            </a:r>
            <a:r>
              <a:rPr dirty="0"/>
              <a:t> lineal para la variable X1</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199" y="960177"/>
                <a:ext cx="8229600" cy="3904579"/>
              </a:xfrm>
            </p:spPr>
            <p:txBody>
              <a:bodyPr>
                <a:noAutofit/>
              </a:bodyPr>
              <a:lstStyle/>
              <a:p>
                <a:pPr marL="180975" indent="-180975" algn="just"/>
                <a:r>
                  <a:rPr lang="es-ES" sz="1700" dirty="0"/>
                  <a:t> Cuando vemos la gráfica de </a:t>
                </a:r>
                <a:r>
                  <a:rPr lang="es-ES" sz="1700" b="1" dirty="0"/>
                  <a:t>"Residuos vs Ajustados", </a:t>
                </a:r>
                <a:r>
                  <a:rPr lang="es-ES" sz="1700" dirty="0"/>
                  <a:t>nos damos cuenta de que la línea </a:t>
                </a:r>
                <a:r>
                  <a:rPr lang="es-ES" sz="1700" dirty="0" err="1"/>
                  <a:t>azúl</a:t>
                </a:r>
                <a:r>
                  <a:rPr lang="es-ES" sz="1700" dirty="0"/>
                  <a:t> es bastante horizontal, y esta además está centrada alrededor del cero, es decir que podemos asumir que no hay independencia entre las variables y la tasa de bateo.</a:t>
                </a:r>
              </a:p>
              <a:p>
                <a:pPr marL="180975" indent="-180975" algn="just"/>
                <a:r>
                  <a:rPr lang="es-ES" sz="1700" dirty="0"/>
                  <a:t>  Al ver el gráfico </a:t>
                </a:r>
                <a:r>
                  <a:rPr lang="es-ES" sz="1700" b="1" dirty="0"/>
                  <a:t>"Normal Cuantil-Cuantil", </a:t>
                </a:r>
                <a:r>
                  <a:rPr lang="es-ES" sz="1700" dirty="0"/>
                  <a:t>vemos que todos los valores están bastante cercanos a la recta, lo que nos confirma la normalidad.</a:t>
                </a:r>
              </a:p>
              <a:p>
                <a:pPr marL="180975" indent="-180975" algn="just"/>
                <a:r>
                  <a:rPr lang="es-ES" sz="1700" dirty="0"/>
                  <a:t>  En </a:t>
                </a:r>
                <a:r>
                  <a:rPr lang="es-ES" sz="1700" b="1" dirty="0"/>
                  <a:t>"Escala-Localización" </a:t>
                </a:r>
                <a:r>
                  <a:rPr lang="es-ES" sz="1700" dirty="0"/>
                  <a:t>no vemos ningún patrón, lo que nos indica que los valores presentan homocedasticidad.</a:t>
                </a:r>
              </a:p>
              <a:p>
                <a:pPr marL="180975" indent="-180975" algn="just"/>
                <a:r>
                  <a:rPr lang="es-ES" sz="1700" dirty="0"/>
                  <a:t>  Y por último, en </a:t>
                </a:r>
                <a:r>
                  <a:rPr lang="es-ES" sz="1700" b="1" dirty="0"/>
                  <a:t>"Residuos vs Apalancamiento",</a:t>
                </a:r>
                <a:r>
                  <a:rPr lang="es-ES" sz="1700" dirty="0"/>
                  <a:t> no hay ningún valor que esté fuera de las líneas rayadas, por lo que no parece haber valores que generen apalancamiento.</a:t>
                </a:r>
              </a:p>
              <a:p>
                <a:pPr marL="0" lvl="0" indent="0" algn="just">
                  <a:buNone/>
                </a:pPr>
                <a:r>
                  <a:rPr lang="es-ES" sz="1700" dirty="0"/>
                  <a:t>En conclusión, podemos ver que este es un buen modelo, cuyas variables son todas significativas, no tiene datos que generen apalancamiento y cumple con homocedasticidad.</a:t>
                </a:r>
              </a:p>
              <a:p>
                <a:pPr marL="0" lvl="0" indent="0">
                  <a:buNone/>
                </a:pPr>
                <a:r>
                  <a:rPr lang="es-419" sz="1800" dirty="0"/>
                  <a:t>En resumen, nuestro modelo es:</a:t>
                </a:r>
              </a:p>
              <a:p>
                <a:pPr marL="0" lvl="0" indent="0" algn="ctr">
                  <a:buNone/>
                </a:pPr>
                <a:r>
                  <a:rPr lang="es-419" sz="1800" dirty="0"/>
                  <a:t> </a:t>
                </a:r>
                <a14:m>
                  <m:oMath xmlns:m="http://schemas.openxmlformats.org/officeDocument/2006/math">
                    <m:acc>
                      <m:accPr>
                        <m:chr m:val="̂"/>
                        <m:ctrlPr>
                          <a:rPr lang="ar-AE" sz="1800" i="1">
                            <a:latin typeface="Cambria Math" panose="02040503050406030204" pitchFamily="18" charset="0"/>
                          </a:rPr>
                        </m:ctrlPr>
                      </m:accPr>
                      <m:e>
                        <m:r>
                          <a:rPr lang="ar-AE" sz="1800">
                            <a:latin typeface="Cambria Math" panose="02040503050406030204" pitchFamily="18" charset="0"/>
                          </a:rPr>
                          <m:t>𝑌</m:t>
                        </m:r>
                      </m:e>
                    </m:acc>
                    <m:r>
                      <a:rPr lang="ar-AE" sz="1800">
                        <a:latin typeface="Cambria Math" panose="02040503050406030204" pitchFamily="18" charset="0"/>
                      </a:rPr>
                      <m:t>=</m:t>
                    </m:r>
                    <m:r>
                      <a:rPr lang="ar-AE" sz="1800">
                        <a:latin typeface="Cambria Math" panose="02040503050406030204" pitchFamily="18" charset="0"/>
                      </a:rPr>
                      <m:t>0</m:t>
                    </m:r>
                    <m:r>
                      <a:rPr lang="ar-AE" sz="1800">
                        <a:latin typeface="Cambria Math" panose="02040503050406030204" pitchFamily="18" charset="0"/>
                      </a:rPr>
                      <m:t>.</m:t>
                    </m:r>
                    <m:r>
                      <a:rPr lang="ar-AE" sz="1800">
                        <a:latin typeface="Cambria Math" panose="02040503050406030204" pitchFamily="18" charset="0"/>
                      </a:rPr>
                      <m:t>1630</m:t>
                    </m:r>
                    <m:r>
                      <a:rPr lang="ar-AE" sz="1800">
                        <a:latin typeface="Cambria Math" panose="02040503050406030204" pitchFamily="18" charset="0"/>
                      </a:rPr>
                      <m:t>+</m:t>
                    </m:r>
                    <m:d>
                      <m:dPr>
                        <m:ctrlPr>
                          <a:rPr lang="ar-AE" sz="1800" i="1">
                            <a:latin typeface="Cambria Math" panose="02040503050406030204" pitchFamily="18" charset="0"/>
                          </a:rPr>
                        </m:ctrlPr>
                      </m:dPr>
                      <m:e>
                        <m:r>
                          <a:rPr lang="ar-AE" sz="1800">
                            <a:latin typeface="Cambria Math" panose="02040503050406030204" pitchFamily="18" charset="0"/>
                          </a:rPr>
                          <m:t>0</m:t>
                        </m:r>
                        <m:r>
                          <a:rPr lang="ar-AE" sz="1800">
                            <a:latin typeface="Cambria Math" panose="02040503050406030204" pitchFamily="18" charset="0"/>
                          </a:rPr>
                          <m:t>.</m:t>
                        </m:r>
                        <m:r>
                          <a:rPr lang="ar-AE" sz="1800">
                            <a:latin typeface="Cambria Math" panose="02040503050406030204" pitchFamily="18" charset="0"/>
                          </a:rPr>
                          <m:t>5192</m:t>
                        </m:r>
                      </m:e>
                    </m:d>
                    <m:sSub>
                      <m:sSubPr>
                        <m:ctrlPr>
                          <a:rPr lang="ar-AE" sz="1800" i="1">
                            <a:latin typeface="Cambria Math" panose="02040503050406030204" pitchFamily="18" charset="0"/>
                          </a:rPr>
                        </m:ctrlPr>
                      </m:sSubPr>
                      <m:e>
                        <m:r>
                          <a:rPr lang="ar-AE" sz="1800">
                            <a:latin typeface="Cambria Math" panose="02040503050406030204" pitchFamily="18" charset="0"/>
                          </a:rPr>
                          <m:t>𝑥</m:t>
                        </m:r>
                      </m:e>
                      <m:sub>
                        <m:r>
                          <a:rPr lang="ar-AE" sz="1800">
                            <a:latin typeface="Cambria Math" panose="02040503050406030204" pitchFamily="18" charset="0"/>
                          </a:rPr>
                          <m:t>2</m:t>
                        </m:r>
                      </m:sub>
                    </m:sSub>
                    <m:r>
                      <a:rPr lang="ar-AE" sz="1800">
                        <a:latin typeface="Cambria Math" panose="02040503050406030204" pitchFamily="18" charset="0"/>
                      </a:rPr>
                      <m:t>+</m:t>
                    </m:r>
                    <m:d>
                      <m:dPr>
                        <m:ctrlPr>
                          <a:rPr lang="ar-AE" sz="1800" i="1">
                            <a:latin typeface="Cambria Math" panose="02040503050406030204" pitchFamily="18" charset="0"/>
                          </a:rPr>
                        </m:ctrlPr>
                      </m:dPr>
                      <m:e>
                        <m:r>
                          <a:rPr lang="ar-AE" sz="1800">
                            <a:latin typeface="Cambria Math" panose="02040503050406030204" pitchFamily="18" charset="0"/>
                          </a:rPr>
                          <m:t>1</m:t>
                        </m:r>
                        <m:r>
                          <a:rPr lang="ar-AE" sz="1800">
                            <a:latin typeface="Cambria Math" panose="02040503050406030204" pitchFamily="18" charset="0"/>
                          </a:rPr>
                          <m:t>.</m:t>
                        </m:r>
                        <m:r>
                          <a:rPr lang="ar-AE" sz="1800">
                            <a:latin typeface="Cambria Math" panose="02040503050406030204" pitchFamily="18" charset="0"/>
                          </a:rPr>
                          <m:t>3605</m:t>
                        </m:r>
                      </m:e>
                    </m:d>
                    <m:sSub>
                      <m:sSubPr>
                        <m:ctrlPr>
                          <a:rPr lang="ar-AE" sz="1800" i="1">
                            <a:latin typeface="Cambria Math" panose="02040503050406030204" pitchFamily="18" charset="0"/>
                          </a:rPr>
                        </m:ctrlPr>
                      </m:sSubPr>
                      <m:e>
                        <m:r>
                          <a:rPr lang="ar-AE" sz="1800">
                            <a:latin typeface="Cambria Math" panose="02040503050406030204" pitchFamily="18" charset="0"/>
                          </a:rPr>
                          <m:t>𝑥</m:t>
                        </m:r>
                      </m:e>
                      <m:sub>
                        <m:r>
                          <a:rPr lang="ar-AE" sz="1800">
                            <a:latin typeface="Cambria Math" panose="02040503050406030204" pitchFamily="18" charset="0"/>
                          </a:rPr>
                          <m:t>3</m:t>
                        </m:r>
                      </m:sub>
                    </m:sSub>
                    <m:r>
                      <a:rPr lang="ar-AE" sz="1800">
                        <a:latin typeface="Cambria Math" panose="02040503050406030204" pitchFamily="18" charset="0"/>
                      </a:rPr>
                      <m:t>−</m:t>
                    </m:r>
                    <m:d>
                      <m:dPr>
                        <m:ctrlPr>
                          <a:rPr lang="ar-AE" sz="1800" i="1">
                            <a:latin typeface="Cambria Math" panose="02040503050406030204" pitchFamily="18" charset="0"/>
                          </a:rPr>
                        </m:ctrlPr>
                      </m:dPr>
                      <m:e>
                        <m:r>
                          <a:rPr lang="ar-AE" sz="1800">
                            <a:latin typeface="Cambria Math" panose="02040503050406030204" pitchFamily="18" charset="0"/>
                          </a:rPr>
                          <m:t>0</m:t>
                        </m:r>
                        <m:r>
                          <a:rPr lang="ar-AE" sz="1800">
                            <a:latin typeface="Cambria Math" panose="02040503050406030204" pitchFamily="18" charset="0"/>
                          </a:rPr>
                          <m:t>.</m:t>
                        </m:r>
                        <m:r>
                          <a:rPr lang="ar-AE" sz="1800">
                            <a:latin typeface="Cambria Math" panose="02040503050406030204" pitchFamily="18" charset="0"/>
                          </a:rPr>
                          <m:t>2451</m:t>
                        </m:r>
                      </m:e>
                    </m:d>
                    <m:sSub>
                      <m:sSubPr>
                        <m:ctrlPr>
                          <a:rPr lang="es-419" sz="1800" b="0" i="1" smtClean="0">
                            <a:latin typeface="Cambria Math" panose="02040503050406030204" pitchFamily="18" charset="0"/>
                          </a:rPr>
                        </m:ctrlPr>
                      </m:sSubPr>
                      <m:e>
                        <m:r>
                          <a:rPr lang="es-419" sz="1800" b="0" i="1" smtClean="0">
                            <a:latin typeface="Cambria Math" panose="02040503050406030204" pitchFamily="18" charset="0"/>
                          </a:rPr>
                          <m:t>𝑥</m:t>
                        </m:r>
                      </m:e>
                      <m:sub>
                        <m:r>
                          <a:rPr lang="es-419" sz="1800" b="0" i="1" smtClean="0">
                            <a:latin typeface="Cambria Math" panose="02040503050406030204" pitchFamily="18" charset="0"/>
                          </a:rPr>
                          <m:t>5</m:t>
                        </m:r>
                      </m:sub>
                    </m:sSub>
                    <m:r>
                      <a:rPr lang="es-419" sz="1800" b="0" i="1" smtClean="0">
                        <a:latin typeface="Cambria Math" panose="02040503050406030204" pitchFamily="18" charset="0"/>
                      </a:rPr>
                      <m:t> </m:t>
                    </m:r>
                  </m:oMath>
                </a14:m>
                <a:endParaRPr lang="ar-AE" sz="1800" dirty="0"/>
              </a:p>
              <a:p>
                <a:pPr marL="0" lvl="0" indent="0" algn="just">
                  <a:buNone/>
                </a:pPr>
                <a:endParaRPr lang="es-419" sz="17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199" y="960177"/>
                <a:ext cx="8229600" cy="3904579"/>
              </a:xfrm>
              <a:blipFill>
                <a:blip r:embed="rId2"/>
                <a:stretch>
                  <a:fillRect l="-593" t="-625" r="-444"/>
                </a:stretch>
              </a:blipFill>
            </p:spPr>
            <p:txBody>
              <a:bodyPr/>
              <a:lstStyle/>
              <a:p>
                <a:r>
                  <a:rPr lang="es-419">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dirty="0"/>
              <a:t>Cordero M.; Gavazut E.;  </a:t>
            </a:r>
            <a:r>
              <a:rPr lang="en-US" dirty="0" err="1"/>
              <a:t>Riera</a:t>
            </a:r>
            <a:r>
              <a:rPr lang="en-US" dirty="0"/>
              <a:t> L         Proyecto final de </a:t>
            </a:r>
            <a:r>
              <a:rPr lang="en-US" dirty="0" err="1"/>
              <a:t>Estadistica</a:t>
            </a:r>
            <a:r>
              <a:rPr lang="en-US" dirty="0"/>
              <a:t> para </a:t>
            </a:r>
            <a:r>
              <a:rPr lang="en-US" dirty="0" err="1"/>
              <a:t>Matemáticos</a:t>
            </a:r>
            <a:r>
              <a:rPr lang="en-US" dirty="0"/>
              <a:t>– CO3322                   </a:t>
            </a:r>
            <a:r>
              <a:rPr lang="en-US" dirty="0" err="1"/>
              <a:t>Profesor</a:t>
            </a:r>
            <a:r>
              <a:rPr lang="en-US" dirty="0"/>
              <a:t> Pedro </a:t>
            </a:r>
            <a:r>
              <a:rPr lang="en-US" dirty="0" err="1"/>
              <a:t>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46</a:t>
            </a:fld>
            <a:endParaRPr lang="en-US" dirty="0"/>
          </a:p>
        </p:txBody>
      </p:sp>
    </p:spTree>
    <p:extLst>
      <p:ext uri="{BB962C8B-B14F-4D97-AF65-F5344CB8AC3E}">
        <p14:creationId xmlns:p14="http://schemas.microsoft.com/office/powerpoint/2010/main" val="3253029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Prueba y predicción del modelo lineal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473995"/>
                <a:ext cx="8229600" cy="2661986"/>
              </a:xfrm>
            </p:spPr>
            <p:txBody>
              <a:bodyPr>
                <a:normAutofit/>
              </a:bodyPr>
              <a:lstStyle/>
              <a:p>
                <a:pPr marL="0" lvl="0" indent="0" algn="just">
                  <a:buNone/>
                </a:pPr>
                <a:r>
                  <a:rPr dirty="0" err="1"/>
                  <a:t>Ahora</a:t>
                </a:r>
                <a:r>
                  <a:rPr dirty="0"/>
                  <a:t>, </a:t>
                </a:r>
                <a:r>
                  <a:rPr dirty="0" err="1"/>
                  <a:t>haremos</a:t>
                </a:r>
                <a:r>
                  <a:rPr dirty="0"/>
                  <a:t> </a:t>
                </a:r>
                <a:r>
                  <a:rPr dirty="0" err="1"/>
                  <a:t>uso</a:t>
                </a:r>
                <a:r>
                  <a:rPr dirty="0"/>
                  <a:t> del </a:t>
                </a:r>
                <a:r>
                  <a:rPr dirty="0" err="1"/>
                  <a:t>comando</a:t>
                </a:r>
                <a:r>
                  <a:rPr dirty="0"/>
                  <a:t> </a:t>
                </a:r>
                <a:r>
                  <a:rPr dirty="0">
                    <a:latin typeface="Courier"/>
                  </a:rPr>
                  <a:t>predict</a:t>
                </a:r>
                <a:r>
                  <a:rPr dirty="0"/>
                  <a:t> para </a:t>
                </a:r>
                <a:r>
                  <a:rPr dirty="0" err="1"/>
                  <a:t>hacer</a:t>
                </a:r>
                <a:r>
                  <a:rPr dirty="0"/>
                  <a:t> la </a:t>
                </a:r>
                <a:r>
                  <a:rPr dirty="0" err="1"/>
                  <a:t>predicción</a:t>
                </a:r>
                <a:r>
                  <a:rPr dirty="0"/>
                  <a:t> de la variable X1 (</a:t>
                </a:r>
                <a:r>
                  <a:rPr dirty="0" err="1"/>
                  <a:t>tasa</a:t>
                </a:r>
                <a:r>
                  <a:rPr dirty="0"/>
                  <a:t> de hits), </a:t>
                </a:r>
                <a:r>
                  <a:rPr dirty="0" err="1"/>
                  <a:t>utilizando</a:t>
                </a:r>
                <a:r>
                  <a:rPr dirty="0"/>
                  <a:t> las </a:t>
                </a:r>
                <a14:m>
                  <m:oMath xmlns:m="http://schemas.openxmlformats.org/officeDocument/2006/math">
                    <m:r>
                      <a:rPr>
                        <a:latin typeface="Cambria Math" panose="02040503050406030204" pitchFamily="18" charset="0"/>
                      </a:rPr>
                      <m:t>9</m:t>
                    </m:r>
                  </m:oMath>
                </a14:m>
                <a:r>
                  <a:rPr dirty="0"/>
                  <a:t> </a:t>
                </a:r>
                <a:r>
                  <a:rPr dirty="0" err="1"/>
                  <a:t>observaciones</a:t>
                </a:r>
                <a:r>
                  <a:rPr dirty="0"/>
                  <a:t> que se </a:t>
                </a:r>
                <a:r>
                  <a:rPr dirty="0" err="1"/>
                  <a:t>seleccionaron</a:t>
                </a:r>
                <a:r>
                  <a:rPr dirty="0"/>
                  <a:t> </a:t>
                </a:r>
                <a:r>
                  <a:rPr dirty="0" err="1"/>
                  <a:t>previamente</a:t>
                </a:r>
                <a:r>
                  <a:rPr dirty="0"/>
                  <a:t>.</a:t>
                </a:r>
              </a:p>
              <a:p>
                <a:pPr marL="0" lvl="0" indent="0" algn="just">
                  <a:buNone/>
                </a:pPr>
                <a:r>
                  <a:rPr dirty="0" err="1"/>
                  <a:t>Luego</a:t>
                </a:r>
                <a:r>
                  <a:rPr dirty="0"/>
                  <a:t> </a:t>
                </a:r>
                <a:r>
                  <a:rPr dirty="0" err="1"/>
                  <a:t>calculamos</a:t>
                </a:r>
                <a:r>
                  <a:rPr dirty="0"/>
                  <a:t> la </a:t>
                </a:r>
                <a:r>
                  <a:rPr dirty="0" err="1"/>
                  <a:t>diferencia</a:t>
                </a:r>
                <a:r>
                  <a:rPr dirty="0"/>
                  <a:t> entre </a:t>
                </a:r>
                <a:r>
                  <a:rPr dirty="0" err="1"/>
                  <a:t>los</a:t>
                </a:r>
                <a:r>
                  <a:rPr dirty="0"/>
                  <a:t> </a:t>
                </a:r>
                <a:r>
                  <a:rPr dirty="0" err="1"/>
                  <a:t>valores</a:t>
                </a:r>
                <a:r>
                  <a:rPr dirty="0"/>
                  <a:t> </a:t>
                </a:r>
                <a:r>
                  <a:rPr dirty="0" err="1"/>
                  <a:t>reales</a:t>
                </a:r>
                <a:r>
                  <a:rPr dirty="0"/>
                  <a:t> y </a:t>
                </a:r>
                <a:r>
                  <a:rPr dirty="0" err="1"/>
                  <a:t>los</a:t>
                </a:r>
                <a:r>
                  <a:rPr dirty="0"/>
                  <a:t> </a:t>
                </a:r>
                <a:r>
                  <a:rPr dirty="0" err="1"/>
                  <a:t>valores</a:t>
                </a:r>
                <a:r>
                  <a:rPr dirty="0"/>
                  <a:t> </a:t>
                </a:r>
                <a:r>
                  <a:rPr dirty="0" err="1"/>
                  <a:t>estimados</a:t>
                </a:r>
                <a:r>
                  <a:rPr dirty="0"/>
                  <a:t> </a:t>
                </a:r>
                <a:r>
                  <a:rPr dirty="0" err="1"/>
                  <a:t>por</a:t>
                </a:r>
                <a:r>
                  <a:rPr dirty="0"/>
                  <a:t> </a:t>
                </a:r>
                <a:r>
                  <a:rPr dirty="0" err="1"/>
                  <a:t>el</a:t>
                </a:r>
                <a:r>
                  <a:rPr dirty="0"/>
                  <a:t> </a:t>
                </a:r>
                <a:r>
                  <a:rPr dirty="0" err="1"/>
                  <a:t>modelo</a:t>
                </a:r>
                <a:r>
                  <a:rPr dirty="0"/>
                  <a:t>. </a:t>
                </a:r>
                <a:endParaRPr lang="es-419" dirty="0"/>
              </a:p>
              <a:p>
                <a:pPr marL="0" lvl="0" indent="0" algn="just">
                  <a:buNone/>
                </a:pPr>
                <a:r>
                  <a:rPr dirty="0"/>
                  <a:t>Los </a:t>
                </a:r>
                <a:r>
                  <a:rPr dirty="0" err="1"/>
                  <a:t>resultados</a:t>
                </a:r>
                <a:r>
                  <a:rPr dirty="0"/>
                  <a:t> se </a:t>
                </a:r>
                <a:r>
                  <a:rPr dirty="0" err="1"/>
                  <a:t>muestran</a:t>
                </a:r>
                <a:r>
                  <a:rPr dirty="0"/>
                  <a:t> </a:t>
                </a:r>
                <a:r>
                  <a:rPr dirty="0" err="1"/>
                  <a:t>en</a:t>
                </a:r>
                <a:r>
                  <a:rPr dirty="0"/>
                  <a:t> </a:t>
                </a:r>
                <a:r>
                  <a:rPr lang="es-419" dirty="0"/>
                  <a:t>l</a:t>
                </a:r>
                <a:r>
                  <a:rPr dirty="0"/>
                  <a:t>a</a:t>
                </a:r>
                <a:r>
                  <a:rPr lang="es-419" dirty="0"/>
                  <a:t> siguiente</a:t>
                </a:r>
                <a:r>
                  <a:rPr dirty="0"/>
                  <a:t> </a:t>
                </a:r>
                <a:r>
                  <a:rPr dirty="0" err="1"/>
                  <a:t>tabla</a:t>
                </a:r>
                <a:r>
                  <a:rPr lang="es-419" dirty="0"/>
                  <a:t>.</a:t>
                </a:r>
                <a:r>
                  <a:rP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473995"/>
                <a:ext cx="8229600" cy="2661986"/>
              </a:xfrm>
              <a:blipFill>
                <a:blip r:embed="rId2"/>
                <a:stretch>
                  <a:fillRect l="-1111" t="-2294" r="-11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451" y="0"/>
            <a:ext cx="5306593" cy="857250"/>
          </a:xfrm>
        </p:spPr>
        <p:txBody>
          <a:bodyPr>
            <a:normAutofit fontScale="90000"/>
          </a:bodyPr>
          <a:lstStyle/>
          <a:p>
            <a:pPr marL="0" lvl="0" indent="0">
              <a:buNone/>
            </a:pPr>
            <a:r>
              <a:rPr dirty="0" err="1"/>
              <a:t>Prueba</a:t>
            </a:r>
            <a:r>
              <a:rPr dirty="0"/>
              <a:t> y </a:t>
            </a:r>
            <a:r>
              <a:rPr dirty="0" err="1"/>
              <a:t>predicción</a:t>
            </a:r>
            <a:r>
              <a:rPr dirty="0"/>
              <a:t> del </a:t>
            </a:r>
            <a:r>
              <a:rPr dirty="0" err="1"/>
              <a:t>modelo</a:t>
            </a:r>
            <a:r>
              <a:rPr dirty="0"/>
              <a:t> lineal</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48</a:t>
            </a:fld>
            <a:endParaRPr lang="en-US" dirty="0"/>
          </a:p>
        </p:txBody>
      </p:sp>
      <p:sp>
        <p:nvSpPr>
          <p:cNvPr id="3" name="Content Placeholder 2"/>
          <p:cNvSpPr>
            <a:spLocks noGrp="1"/>
          </p:cNvSpPr>
          <p:nvPr>
            <p:ph idx="4294967295"/>
          </p:nvPr>
        </p:nvSpPr>
        <p:spPr>
          <a:xfrm>
            <a:off x="817562" y="4064000"/>
            <a:ext cx="7508875" cy="703263"/>
          </a:xfrm>
        </p:spPr>
        <p:txBody>
          <a:bodyPr>
            <a:normAutofit fontScale="85000" lnSpcReduction="10000"/>
          </a:bodyPr>
          <a:lstStyle/>
          <a:p>
            <a:pPr marL="0" lvl="0" indent="0" algn="just">
              <a:buNone/>
            </a:pPr>
            <a:r>
              <a:rPr lang="es-ES" dirty="0"/>
              <a:t>Es claro que los residuos son bastante pequeños, así que se considera que el modelo es suficientemente bueno para predecir la tasa de hits.</a:t>
            </a:r>
            <a:r>
              <a:rPr dirty="0"/>
              <a:t> </a:t>
            </a:r>
          </a:p>
        </p:txBody>
      </p:sp>
      <p:pic>
        <p:nvPicPr>
          <p:cNvPr id="8" name="Imagen 7">
            <a:extLst>
              <a:ext uri="{FF2B5EF4-FFF2-40B4-BE49-F238E27FC236}">
                <a16:creationId xmlns:a16="http://schemas.microsoft.com/office/drawing/2014/main" id="{CEF681DF-FFF7-47E1-B1FF-AAF78D8FA1D7}"/>
              </a:ext>
            </a:extLst>
          </p:cNvPr>
          <p:cNvPicPr>
            <a:picLocks noChangeAspect="1"/>
          </p:cNvPicPr>
          <p:nvPr/>
        </p:nvPicPr>
        <p:blipFill rotWithShape="1">
          <a:blip r:embed="rId2"/>
          <a:srcRect l="30789" t="27357" r="31974" b="25368"/>
          <a:stretch/>
        </p:blipFill>
        <p:spPr>
          <a:xfrm>
            <a:off x="2582444" y="1151644"/>
            <a:ext cx="3979111" cy="2840212"/>
          </a:xfrm>
          <a:prstGeom prst="rect">
            <a:avLst/>
          </a:prstGeom>
        </p:spPr>
      </p:pic>
    </p:spTree>
    <p:extLst>
      <p:ext uri="{BB962C8B-B14F-4D97-AF65-F5344CB8AC3E}">
        <p14:creationId xmlns:p14="http://schemas.microsoft.com/office/powerpoint/2010/main" val="2593091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ANOVA para la Tasa de </a:t>
            </a:r>
            <a:r>
              <a:rPr dirty="0" err="1"/>
              <a:t>Bateo</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473" y="1200151"/>
                <a:ext cx="8831179" cy="3394472"/>
              </a:xfrm>
            </p:spPr>
            <p:txBody>
              <a:bodyPr>
                <a:normAutofit fontScale="85000" lnSpcReduction="20000"/>
              </a:bodyPr>
              <a:lstStyle/>
              <a:p>
                <a:pPr marL="0" lvl="0" indent="0" algn="just">
                  <a:buNone/>
                </a:pPr>
                <a:r>
                  <a:rPr dirty="0"/>
                  <a:t>Para </a:t>
                </a:r>
                <a:r>
                  <a:rPr dirty="0" err="1"/>
                  <a:t>finalizar</a:t>
                </a:r>
                <a:r>
                  <a:rPr dirty="0"/>
                  <a:t>, </a:t>
                </a:r>
                <a:r>
                  <a:rPr dirty="0" err="1"/>
                  <a:t>estamos</a:t>
                </a:r>
                <a:r>
                  <a:rPr dirty="0"/>
                  <a:t> </a:t>
                </a:r>
                <a:r>
                  <a:rPr dirty="0" err="1"/>
                  <a:t>interesados</a:t>
                </a:r>
                <a:r>
                  <a:rPr dirty="0"/>
                  <a:t> </a:t>
                </a:r>
                <a:r>
                  <a:rPr dirty="0" err="1"/>
                  <a:t>en</a:t>
                </a:r>
                <a:r>
                  <a:rPr dirty="0"/>
                  <a:t> </a:t>
                </a:r>
                <a:r>
                  <a:rPr dirty="0" err="1"/>
                  <a:t>realizar</a:t>
                </a:r>
                <a:r>
                  <a:rPr dirty="0"/>
                  <a:t> un </a:t>
                </a:r>
                <a:r>
                  <a:rPr dirty="0" err="1"/>
                  <a:t>análisis</a:t>
                </a:r>
                <a:r>
                  <a:rPr dirty="0"/>
                  <a:t> de </a:t>
                </a:r>
                <a:r>
                  <a:rPr dirty="0" err="1"/>
                  <a:t>varianza</a:t>
                </a:r>
                <a:r>
                  <a:rPr dirty="0"/>
                  <a:t> </a:t>
                </a:r>
                <a:r>
                  <a:rPr dirty="0" err="1"/>
                  <a:t>sobre</a:t>
                </a:r>
                <a:r>
                  <a:rPr dirty="0"/>
                  <a:t> la variable </a:t>
                </a:r>
                <a:r>
                  <a:rPr dirty="0">
                    <a:latin typeface="Courier"/>
                  </a:rPr>
                  <a:t>X1</a:t>
                </a:r>
                <a:r>
                  <a:rPr dirty="0"/>
                  <a:t> </a:t>
                </a:r>
                <a:r>
                  <a:rPr lang="es-419" dirty="0"/>
                  <a:t>o</a:t>
                </a:r>
                <a:r>
                  <a:rPr dirty="0"/>
                  <a:t> la </a:t>
                </a:r>
                <a:r>
                  <a:rPr dirty="0" err="1"/>
                  <a:t>tasa</a:t>
                </a:r>
                <a:r>
                  <a:rPr dirty="0"/>
                  <a:t> de </a:t>
                </a:r>
                <a:r>
                  <a:rPr dirty="0" err="1"/>
                  <a:t>bateo</a:t>
                </a:r>
                <a:r>
                  <a:rPr dirty="0"/>
                  <a:t>, para </a:t>
                </a:r>
                <a:r>
                  <a:rPr dirty="0" err="1"/>
                  <a:t>compararla</a:t>
                </a:r>
                <a:r>
                  <a:rPr dirty="0"/>
                  <a:t> con </a:t>
                </a:r>
                <a:r>
                  <a:rPr dirty="0" err="1"/>
                  <a:t>el</a:t>
                </a:r>
                <a:r>
                  <a:rPr dirty="0"/>
                  <a:t> resto de </a:t>
                </a:r>
                <a:r>
                  <a:rPr dirty="0" err="1"/>
                  <a:t>los</a:t>
                </a:r>
                <a:r>
                  <a:rPr dirty="0"/>
                  <a:t> variables.</a:t>
                </a:r>
                <a:endParaRPr lang="es-419" dirty="0"/>
              </a:p>
              <a:p>
                <a:pPr marL="0" lvl="0" indent="0" algn="just">
                  <a:buNone/>
                </a:pPr>
                <a:r>
                  <a:rPr dirty="0"/>
                  <a:t> </a:t>
                </a:r>
                <a:r>
                  <a:rPr dirty="0" err="1"/>
                  <a:t>Particularmente</a:t>
                </a:r>
                <a:r>
                  <a:rPr dirty="0"/>
                  <a:t> </a:t>
                </a:r>
                <a:r>
                  <a:rPr dirty="0" err="1"/>
                  <a:t>queremos</a:t>
                </a:r>
                <a:r>
                  <a:rPr dirty="0"/>
                  <a:t> </a:t>
                </a:r>
                <a:r>
                  <a:rPr dirty="0" err="1"/>
                  <a:t>realizar</a:t>
                </a:r>
                <a:r>
                  <a:rPr dirty="0"/>
                  <a:t>, </a:t>
                </a:r>
                <a:r>
                  <a:rPr dirty="0" err="1"/>
                  <a:t>el</a:t>
                </a:r>
                <a:r>
                  <a:rPr dirty="0"/>
                  <a:t> </a:t>
                </a:r>
                <a:r>
                  <a:rPr dirty="0" err="1"/>
                  <a:t>estudio</a:t>
                </a:r>
                <a:r>
                  <a:rPr dirty="0"/>
                  <a:t> </a:t>
                </a:r>
                <a:r>
                  <a:rPr dirty="0" err="1"/>
                  <a:t>sobre</a:t>
                </a:r>
                <a:r>
                  <a:rPr dirty="0"/>
                  <a:t> </a:t>
                </a:r>
                <a14:m>
                  <m:oMath xmlns:m="http://schemas.openxmlformats.org/officeDocument/2006/math">
                    <m:r>
                      <a:rPr>
                        <a:latin typeface="Cambria Math" panose="02040503050406030204" pitchFamily="18" charset="0"/>
                      </a:rPr>
                      <m:t>3</m:t>
                    </m:r>
                  </m:oMath>
                </a14:m>
                <a:r>
                  <a:rPr dirty="0"/>
                  <a:t> </a:t>
                </a:r>
                <a:r>
                  <a:rPr dirty="0" err="1"/>
                  <a:t>categorías</a:t>
                </a:r>
                <a:r>
                  <a:rPr dirty="0"/>
                  <a:t> o </a:t>
                </a:r>
                <a:r>
                  <a:rPr dirty="0" err="1"/>
                  <a:t>grupos</a:t>
                </a:r>
                <a:r>
                  <a:rPr dirty="0"/>
                  <a:t>:</a:t>
                </a:r>
                <a:endParaRPr lang="es-419" dirty="0"/>
              </a:p>
              <a:p>
                <a:pPr marL="0" lvl="0" indent="0" algn="just">
                  <a:buNone/>
                </a:pPr>
                <a:endParaRPr dirty="0"/>
              </a:p>
              <a:p>
                <a:pPr lvl="0" algn="just"/>
                <a:r>
                  <a:rPr dirty="0"/>
                  <a:t>Grupo 1: </a:t>
                </a:r>
                <a:r>
                  <a:rPr dirty="0" err="1"/>
                  <a:t>los</a:t>
                </a:r>
                <a:r>
                  <a:rPr dirty="0"/>
                  <a:t> </a:t>
                </a:r>
                <a:r>
                  <a:rPr dirty="0" err="1"/>
                  <a:t>bateadores</a:t>
                </a:r>
                <a:r>
                  <a:rPr dirty="0"/>
                  <a:t> con </a:t>
                </a:r>
                <a:r>
                  <a:rPr dirty="0" err="1"/>
                  <a:t>una</a:t>
                </a:r>
                <a:r>
                  <a:rPr dirty="0"/>
                  <a:t> </a:t>
                </a:r>
                <a:r>
                  <a:rPr dirty="0" err="1"/>
                  <a:t>tasa</a:t>
                </a:r>
                <a:r>
                  <a:rPr dirty="0"/>
                  <a:t> de </a:t>
                </a:r>
                <a:r>
                  <a:rPr dirty="0" err="1"/>
                  <a:t>bateo</a:t>
                </a:r>
                <a:r>
                  <a:rPr dirty="0"/>
                  <a:t> </a:t>
                </a:r>
                <a:r>
                  <a:rPr dirty="0" err="1"/>
                  <a:t>igual</a:t>
                </a:r>
                <a:r>
                  <a:rPr dirty="0"/>
                  <a:t> a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𝑋</m:t>
                        </m:r>
                        <m:r>
                          <a:rPr>
                            <a:latin typeface="Cambria Math" panose="02040503050406030204" pitchFamily="18" charset="0"/>
                          </a:rPr>
                          <m:t>1</m:t>
                        </m:r>
                        <m:r>
                          <a:rPr>
                            <a:latin typeface="Cambria Math" panose="02040503050406030204" pitchFamily="18" charset="0"/>
                          </a:rPr>
                          <m:t>&lt;</m:t>
                        </m:r>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200</m:t>
                        </m:r>
                      </m:e>
                    </m:d>
                  </m:oMath>
                </a14:m>
                <a:r>
                  <a:rPr dirty="0"/>
                  <a:t>.</a:t>
                </a:r>
              </a:p>
              <a:p>
                <a:pPr lvl="0" algn="just"/>
                <a:r>
                  <a:rPr dirty="0"/>
                  <a:t>Grupo 2: </a:t>
                </a:r>
                <a:r>
                  <a:rPr dirty="0" err="1"/>
                  <a:t>los</a:t>
                </a:r>
                <a:r>
                  <a:rPr dirty="0"/>
                  <a:t> </a:t>
                </a:r>
                <a:r>
                  <a:rPr dirty="0" err="1"/>
                  <a:t>bateadores</a:t>
                </a:r>
                <a:r>
                  <a:rPr dirty="0"/>
                  <a:t> con </a:t>
                </a:r>
                <a:r>
                  <a:rPr dirty="0" err="1"/>
                  <a:t>una</a:t>
                </a:r>
                <a:r>
                  <a:rPr dirty="0"/>
                  <a:t> </a:t>
                </a:r>
                <a:r>
                  <a:rPr dirty="0" err="1"/>
                  <a:t>tasa</a:t>
                </a:r>
                <a:r>
                  <a:rPr dirty="0"/>
                  <a:t> de </a:t>
                </a:r>
                <a:r>
                  <a:rPr dirty="0" err="1"/>
                  <a:t>bateo</a:t>
                </a:r>
                <a:r>
                  <a:rPr dirty="0"/>
                  <a:t> </a:t>
                </a:r>
                <a:r>
                  <a:rPr dirty="0" err="1"/>
                  <a:t>igual</a:t>
                </a:r>
                <a:r>
                  <a:rPr dirty="0"/>
                  <a:t> a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200</m:t>
                        </m:r>
                        <m:r>
                          <a:rPr>
                            <a:latin typeface="Cambria Math" panose="02040503050406030204" pitchFamily="18" charset="0"/>
                          </a:rPr>
                          <m:t>≤</m:t>
                        </m:r>
                        <m:r>
                          <a:rPr>
                            <a:latin typeface="Cambria Math" panose="02040503050406030204" pitchFamily="18" charset="0"/>
                          </a:rPr>
                          <m:t>𝑋</m:t>
                        </m:r>
                        <m:r>
                          <a:rPr>
                            <a:latin typeface="Cambria Math" panose="02040503050406030204" pitchFamily="18" charset="0"/>
                          </a:rPr>
                          <m:t>1</m:t>
                        </m:r>
                        <m:r>
                          <a:rPr>
                            <a:latin typeface="Cambria Math" panose="02040503050406030204" pitchFamily="18" charset="0"/>
                          </a:rPr>
                          <m:t>&lt;</m:t>
                        </m:r>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300</m:t>
                        </m:r>
                      </m:e>
                    </m:d>
                  </m:oMath>
                </a14:m>
                <a:r>
                  <a:rPr dirty="0"/>
                  <a:t>.</a:t>
                </a:r>
              </a:p>
              <a:p>
                <a:pPr lvl="0" algn="just"/>
                <a:r>
                  <a:rPr dirty="0"/>
                  <a:t>Grupo 3: </a:t>
                </a:r>
                <a:r>
                  <a:rPr dirty="0" err="1"/>
                  <a:t>los</a:t>
                </a:r>
                <a:r>
                  <a:rPr dirty="0"/>
                  <a:t> </a:t>
                </a:r>
                <a:r>
                  <a:rPr dirty="0" err="1"/>
                  <a:t>bateadores</a:t>
                </a:r>
                <a:r>
                  <a:rPr dirty="0"/>
                  <a:t> con </a:t>
                </a:r>
                <a:r>
                  <a:rPr dirty="0" err="1"/>
                  <a:t>una</a:t>
                </a:r>
                <a:r>
                  <a:rPr dirty="0"/>
                  <a:t> </a:t>
                </a:r>
                <a:r>
                  <a:rPr dirty="0" err="1"/>
                  <a:t>tasa</a:t>
                </a:r>
                <a:r>
                  <a:rPr dirty="0"/>
                  <a:t> de </a:t>
                </a:r>
                <a:r>
                  <a:rPr dirty="0" err="1"/>
                  <a:t>bateo</a:t>
                </a:r>
                <a:r>
                  <a:rPr dirty="0"/>
                  <a:t> </a:t>
                </a:r>
                <a:r>
                  <a:rPr dirty="0" err="1"/>
                  <a:t>igual</a:t>
                </a:r>
                <a:r>
                  <a:rPr dirty="0"/>
                  <a:t> a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300</m:t>
                        </m:r>
                        <m:r>
                          <a:rPr>
                            <a:latin typeface="Cambria Math" panose="02040503050406030204" pitchFamily="18" charset="0"/>
                          </a:rPr>
                          <m:t>≤</m:t>
                        </m:r>
                        <m:r>
                          <a:rPr>
                            <a:latin typeface="Cambria Math" panose="02040503050406030204" pitchFamily="18" charset="0"/>
                          </a:rPr>
                          <m:t>𝑋</m:t>
                        </m:r>
                        <m:r>
                          <a:rPr>
                            <a:latin typeface="Cambria Math" panose="02040503050406030204" pitchFamily="18" charset="0"/>
                          </a:rPr>
                          <m:t>1</m:t>
                        </m:r>
                      </m:e>
                    </m:d>
                  </m:oMath>
                </a14:m>
                <a:endParaRPr lang="es-419" dirty="0"/>
              </a:p>
              <a:p>
                <a:pPr lvl="0" algn="just"/>
                <a:endParaRPr dirty="0"/>
              </a:p>
              <a:p>
                <a:pPr marL="0" lvl="0" indent="0" algn="just">
                  <a:buNone/>
                </a:pPr>
                <a:r>
                  <a:rPr dirty="0"/>
                  <a:t>Con </a:t>
                </a:r>
                <a:r>
                  <a:rPr dirty="0" err="1"/>
                  <a:t>esta</a:t>
                </a:r>
                <a:r>
                  <a:rPr dirty="0"/>
                  <a:t> </a:t>
                </a:r>
                <a:r>
                  <a:rPr dirty="0" err="1"/>
                  <a:t>agrupación</a:t>
                </a:r>
                <a:r>
                  <a:rPr dirty="0"/>
                  <a:t> se </a:t>
                </a:r>
                <a:r>
                  <a:rPr dirty="0" err="1"/>
                  <a:t>opta</a:t>
                </a:r>
                <a:r>
                  <a:rPr dirty="0"/>
                  <a:t> </a:t>
                </a:r>
                <a:r>
                  <a:rPr dirty="0" err="1"/>
                  <a:t>por</a:t>
                </a:r>
                <a:r>
                  <a:rPr dirty="0"/>
                  <a:t> </a:t>
                </a:r>
                <a:r>
                  <a:rPr dirty="0" err="1"/>
                  <a:t>realizar</a:t>
                </a:r>
                <a:r>
                  <a:rPr dirty="0"/>
                  <a:t> un </a:t>
                </a:r>
                <a:r>
                  <a:rPr dirty="0" err="1"/>
                  <a:t>análisis</a:t>
                </a:r>
                <a:r>
                  <a:rPr dirty="0"/>
                  <a:t> de </a:t>
                </a:r>
                <a:r>
                  <a:rPr dirty="0" err="1"/>
                  <a:t>varianza</a:t>
                </a:r>
                <a:r>
                  <a:rPr dirty="0"/>
                  <a:t> con </a:t>
                </a:r>
                <a:r>
                  <a:rPr dirty="0" err="1"/>
                  <a:t>bloques</a:t>
                </a:r>
                <a:r>
                  <a:rPr dirty="0"/>
                  <a:t> </a:t>
                </a:r>
                <a:r>
                  <a:rPr dirty="0" err="1"/>
                  <a:t>aleatorizados</a:t>
                </a:r>
                <a:r>
                  <a:rPr dirty="0"/>
                  <a:t>, </a:t>
                </a:r>
                <a:r>
                  <a:rPr dirty="0" err="1"/>
                  <a:t>donde</a:t>
                </a:r>
                <a:r>
                  <a:rPr dirty="0"/>
                  <a:t> </a:t>
                </a:r>
                <a:r>
                  <a:rPr dirty="0" err="1"/>
                  <a:t>los</a:t>
                </a:r>
                <a:r>
                  <a:rPr dirty="0"/>
                  <a:t> </a:t>
                </a:r>
                <a:r>
                  <a:rPr dirty="0" err="1"/>
                  <a:t>bloques</a:t>
                </a:r>
                <a:r>
                  <a:rPr dirty="0"/>
                  <a:t> </a:t>
                </a:r>
                <a:r>
                  <a:rPr dirty="0" err="1"/>
                  <a:t>serán</a:t>
                </a:r>
                <a:r>
                  <a:rPr dirty="0"/>
                  <a:t> </a:t>
                </a:r>
                <a:r>
                  <a:rPr dirty="0" err="1"/>
                  <a:t>los</a:t>
                </a:r>
                <a:r>
                  <a:rPr dirty="0"/>
                  <a:t> </a:t>
                </a:r>
                <a:r>
                  <a:rPr dirty="0" err="1"/>
                  <a:t>grupos</a:t>
                </a:r>
                <a:r>
                  <a:rPr dirty="0"/>
                  <a:t> y </a:t>
                </a:r>
                <a:r>
                  <a:rPr dirty="0" err="1"/>
                  <a:t>los</a:t>
                </a:r>
                <a:r>
                  <a:rPr dirty="0"/>
                  <a:t> </a:t>
                </a:r>
                <a:r>
                  <a:rPr dirty="0" err="1"/>
                  <a:t>tratamientos</a:t>
                </a:r>
                <a:r>
                  <a:rPr dirty="0"/>
                  <a:t> o </a:t>
                </a:r>
                <a:r>
                  <a:rPr dirty="0" err="1"/>
                  <a:t>métodos</a:t>
                </a:r>
                <a:r>
                  <a:rPr dirty="0"/>
                  <a:t> </a:t>
                </a:r>
                <a:r>
                  <a:rPr dirty="0" err="1"/>
                  <a:t>serán</a:t>
                </a:r>
                <a:r>
                  <a:rPr dirty="0"/>
                  <a:t> las </a:t>
                </a:r>
                <a:r>
                  <a:rPr dirty="0" err="1"/>
                  <a:t>distintas</a:t>
                </a:r>
                <a:r>
                  <a:rPr dirty="0"/>
                  <a:t> variables de la base de </a:t>
                </a:r>
                <a:r>
                  <a:rPr dirty="0" err="1"/>
                  <a:t>datos</a:t>
                </a:r>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473" y="1200151"/>
                <a:ext cx="8831179" cy="3394472"/>
              </a:xfrm>
              <a:blipFill>
                <a:blip r:embed="rId2"/>
                <a:stretch>
                  <a:fillRect l="-760" t="-2693" r="-6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350" y="81446"/>
            <a:ext cx="8229600" cy="857250"/>
          </a:xfrm>
        </p:spPr>
        <p:txBody>
          <a:bodyPr/>
          <a:lstStyle/>
          <a:p>
            <a:pPr marL="0" lvl="0" indent="0">
              <a:buNone/>
            </a:pPr>
            <a:r>
              <a:rPr dirty="0" err="1"/>
              <a:t>Descripción</a:t>
            </a:r>
            <a:r>
              <a:rPr dirty="0"/>
              <a:t> de la base de </a:t>
            </a:r>
            <a:r>
              <a:rPr dirty="0" err="1"/>
              <a:t>datos</a:t>
            </a:r>
            <a:endParaRPr dirty="0"/>
          </a:p>
        </p:txBody>
      </p:sp>
      <p:sp>
        <p:nvSpPr>
          <p:cNvPr id="3" name="Content Placeholder 2"/>
          <p:cNvSpPr>
            <a:spLocks noGrp="1"/>
          </p:cNvSpPr>
          <p:nvPr>
            <p:ph idx="1"/>
          </p:nvPr>
        </p:nvSpPr>
        <p:spPr>
          <a:xfrm>
            <a:off x="293049" y="1149829"/>
            <a:ext cx="8670197" cy="3394472"/>
          </a:xfrm>
        </p:spPr>
        <p:txBody>
          <a:bodyPr>
            <a:normAutofit fontScale="92500" lnSpcReduction="20000"/>
          </a:bodyPr>
          <a:lstStyle/>
          <a:p>
            <a:pPr marL="180975" indent="-180975" algn="just"/>
            <a:r>
              <a:rPr lang="es-ES" sz="1800" dirty="0"/>
              <a:t> </a:t>
            </a:r>
            <a:r>
              <a:rPr lang="es-ES" sz="1800" b="1" dirty="0"/>
              <a:t>X4 = tasa de triples (triples/veces al bate)</a:t>
            </a:r>
            <a:r>
              <a:rPr lang="es-ES" sz="1800" dirty="0"/>
              <a:t>. Entiéndase por triple como un hit en el que el bateador logra llegar satisfactoriamente a tercera base, sin que ocurra ningún error por parte de la defensiva.</a:t>
            </a:r>
          </a:p>
          <a:p>
            <a:pPr marL="180975" indent="-180975" algn="just"/>
            <a:r>
              <a:rPr lang="es-ES" sz="1800" dirty="0"/>
              <a:t>  </a:t>
            </a:r>
            <a:r>
              <a:rPr lang="es-ES" sz="1800" b="1" dirty="0"/>
              <a:t>X5 = tasa de jonrones (jonrones/veces al bate)</a:t>
            </a:r>
            <a:r>
              <a:rPr lang="es-ES" sz="1800" dirty="0"/>
              <a:t>. Un jonrón se da cuando el bateador hace contacto con la pelota de una manera que le permita recorrer las bases y anotar una carrera (junto con todos los corredores en base) en la misma jugada, sin que se registre ningún </a:t>
            </a:r>
            <a:r>
              <a:rPr lang="es-ES" sz="1800" dirty="0" err="1"/>
              <a:t>out</a:t>
            </a:r>
            <a:r>
              <a:rPr lang="es-ES" sz="1800" dirty="0"/>
              <a:t> ni error de la defensa.</a:t>
            </a:r>
          </a:p>
          <a:p>
            <a:pPr marL="180975" indent="-180975" algn="just"/>
            <a:r>
              <a:rPr lang="es-ES" sz="1800" dirty="0"/>
              <a:t>  </a:t>
            </a:r>
            <a:r>
              <a:rPr lang="es-ES" sz="1800" b="1" dirty="0"/>
              <a:t>X6 = tasa de ponches (ponches/veces al bate)</a:t>
            </a:r>
            <a:r>
              <a:rPr lang="es-ES" sz="1800" dirty="0"/>
              <a:t>. Por último, un ponche es la acción de retirar a un bateador con una cuenta de 3 strikes, al que la recibe se le suele llamar </a:t>
            </a:r>
            <a:r>
              <a:rPr lang="es-ES" sz="1800" dirty="0" err="1"/>
              <a:t>ponchao</a:t>
            </a:r>
            <a:r>
              <a:rPr lang="es-ES" sz="1800" dirty="0"/>
              <a:t> o ponchado.</a:t>
            </a:r>
          </a:p>
          <a:p>
            <a:pPr marL="180975" indent="-180975" algn="just"/>
            <a:endParaRPr lang="es-ES" sz="1800" dirty="0"/>
          </a:p>
          <a:p>
            <a:pPr marL="0" lvl="0" indent="0" algn="just">
              <a:buNone/>
            </a:pPr>
            <a:r>
              <a:rPr lang="es-ES" sz="1800" dirty="0"/>
              <a:t>De esta forma, vemos que cada una de las variables miden números bastante relevantes para cada jugador. Como cada una de estas estadísticas pueden ocurrir una sola vez mientras se está al bate, cada una será un </a:t>
            </a:r>
            <a:r>
              <a:rPr lang="es-ES" sz="1800" dirty="0" err="1"/>
              <a:t>numéro</a:t>
            </a:r>
            <a:r>
              <a:rPr lang="es-ES" sz="1800" dirty="0"/>
              <a:t> entre el 0 y el 1</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879"/>
            <a:ext cx="8229600" cy="857250"/>
          </a:xfrm>
        </p:spPr>
        <p:txBody>
          <a:bodyPr/>
          <a:lstStyle/>
          <a:p>
            <a:pPr marL="0" lvl="0" indent="0">
              <a:buNone/>
            </a:pPr>
            <a:r>
              <a:rPr dirty="0"/>
              <a:t>ANOVA para la Tasa de </a:t>
            </a:r>
            <a:r>
              <a:rPr dirty="0" err="1"/>
              <a:t>Bateo</a:t>
            </a:r>
            <a:endParaRPr dirty="0"/>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50</a:t>
            </a:fld>
            <a:endParaRPr lang="en-US" dirty="0"/>
          </a:p>
        </p:txBody>
      </p:sp>
      <p:pic>
        <p:nvPicPr>
          <p:cNvPr id="10" name="Marcador de contenido 9">
            <a:extLst>
              <a:ext uri="{FF2B5EF4-FFF2-40B4-BE49-F238E27FC236}">
                <a16:creationId xmlns:a16="http://schemas.microsoft.com/office/drawing/2014/main" id="{F40DC31F-E735-49C2-A94F-70FC88773A31}"/>
              </a:ext>
            </a:extLst>
          </p:cNvPr>
          <p:cNvPicPr>
            <a:picLocks noGrp="1" noChangeAspect="1"/>
          </p:cNvPicPr>
          <p:nvPr>
            <p:ph idx="4294967295"/>
          </p:nvPr>
        </p:nvPicPr>
        <p:blipFill rotWithShape="1">
          <a:blip r:embed="rId2"/>
          <a:srcRect l="20503" t="22068" r="21699" b="52675"/>
          <a:stretch/>
        </p:blipFill>
        <p:spPr>
          <a:xfrm>
            <a:off x="825080" y="1624013"/>
            <a:ext cx="7718425" cy="1895475"/>
          </a:xfrm>
        </p:spPr>
      </p:pic>
    </p:spTree>
    <p:extLst>
      <p:ext uri="{BB962C8B-B14F-4D97-AF65-F5344CB8AC3E}">
        <p14:creationId xmlns:p14="http://schemas.microsoft.com/office/powerpoint/2010/main" val="2388839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ANOVA para la Tasa de Bateo</a:t>
            </a:r>
          </a:p>
        </p:txBody>
      </p:sp>
      <p:sp>
        <p:nvSpPr>
          <p:cNvPr id="3" name="Content Placeholder 2"/>
          <p:cNvSpPr>
            <a:spLocks noGrp="1"/>
          </p:cNvSpPr>
          <p:nvPr>
            <p:ph idx="1"/>
          </p:nvPr>
        </p:nvSpPr>
        <p:spPr>
          <a:xfrm>
            <a:off x="457200" y="1657351"/>
            <a:ext cx="8229600" cy="2096502"/>
          </a:xfrm>
        </p:spPr>
        <p:txBody>
          <a:bodyPr/>
          <a:lstStyle/>
          <a:p>
            <a:pPr marL="0" lvl="0" indent="0">
              <a:buNone/>
            </a:pPr>
            <a:r>
              <a:rPr dirty="0"/>
              <a:t>Con la </a:t>
            </a:r>
            <a:r>
              <a:rPr dirty="0" err="1"/>
              <a:t>tabla</a:t>
            </a:r>
            <a:r>
              <a:rPr dirty="0"/>
              <a:t> </a:t>
            </a:r>
            <a:r>
              <a:rPr lang="es-419" dirty="0"/>
              <a:t>anterior </a:t>
            </a:r>
            <a:r>
              <a:rPr dirty="0" err="1"/>
              <a:t>podemos</a:t>
            </a:r>
            <a:r>
              <a:rPr dirty="0"/>
              <a:t> </a:t>
            </a:r>
            <a:r>
              <a:rPr dirty="0" err="1"/>
              <a:t>apreciar</a:t>
            </a:r>
            <a:r>
              <a:rPr dirty="0"/>
              <a:t> las medias de </a:t>
            </a:r>
            <a:r>
              <a:rPr dirty="0" err="1"/>
              <a:t>los</a:t>
            </a:r>
            <a:r>
              <a:rPr dirty="0"/>
              <a:t> </a:t>
            </a:r>
            <a:r>
              <a:rPr dirty="0" err="1"/>
              <a:t>valores</a:t>
            </a:r>
            <a:r>
              <a:rPr dirty="0"/>
              <a:t> </a:t>
            </a:r>
            <a:r>
              <a:rPr dirty="0" err="1"/>
              <a:t>agrupados</a:t>
            </a:r>
            <a:r>
              <a:rPr dirty="0"/>
              <a:t>. </a:t>
            </a:r>
            <a:endParaRPr lang="es-419" dirty="0"/>
          </a:p>
          <a:p>
            <a:pPr marL="0" lvl="0" indent="0">
              <a:buNone/>
            </a:pPr>
            <a:r>
              <a:rPr dirty="0"/>
              <a:t>Con </a:t>
            </a:r>
            <a:r>
              <a:rPr dirty="0" err="1"/>
              <a:t>estos</a:t>
            </a:r>
            <a:r>
              <a:rPr dirty="0"/>
              <a:t> </a:t>
            </a:r>
            <a:r>
              <a:rPr dirty="0" err="1"/>
              <a:t>valores</a:t>
            </a:r>
            <a:r>
              <a:rPr dirty="0"/>
              <a:t>, se </a:t>
            </a:r>
            <a:r>
              <a:rPr dirty="0" err="1"/>
              <a:t>puede</a:t>
            </a:r>
            <a:r>
              <a:rPr dirty="0"/>
              <a:t> </a:t>
            </a:r>
            <a:r>
              <a:rPr dirty="0" err="1"/>
              <a:t>aplicar</a:t>
            </a:r>
            <a:r>
              <a:rPr dirty="0"/>
              <a:t> </a:t>
            </a:r>
            <a:r>
              <a:rPr dirty="0" err="1"/>
              <a:t>el</a:t>
            </a:r>
            <a:r>
              <a:rPr dirty="0"/>
              <a:t> </a:t>
            </a:r>
            <a:r>
              <a:rPr dirty="0" err="1"/>
              <a:t>comando</a:t>
            </a:r>
            <a:r>
              <a:rPr dirty="0"/>
              <a:t> </a:t>
            </a:r>
            <a:r>
              <a:rPr dirty="0" err="1">
                <a:latin typeface="Courier"/>
              </a:rPr>
              <a:t>anova</a:t>
            </a:r>
            <a:r>
              <a:rPr dirty="0"/>
              <a:t> de </a:t>
            </a:r>
            <a:r>
              <a:rPr dirty="0">
                <a:latin typeface="Courier"/>
              </a:rPr>
              <a:t>R</a:t>
            </a:r>
            <a:r>
              <a:rPr dirty="0"/>
              <a:t> para </a:t>
            </a:r>
            <a:r>
              <a:rPr dirty="0" err="1"/>
              <a:t>obtener</a:t>
            </a:r>
            <a:r>
              <a:rPr dirty="0"/>
              <a:t> la </a:t>
            </a:r>
            <a:r>
              <a:rPr dirty="0" err="1"/>
              <a:t>tabla</a:t>
            </a:r>
            <a:r>
              <a:rPr dirty="0"/>
              <a:t> ANDEVA, </a:t>
            </a:r>
            <a:r>
              <a:rPr dirty="0" err="1"/>
              <a:t>tal</a:t>
            </a:r>
            <a:r>
              <a:rPr dirty="0"/>
              <a:t> y </a:t>
            </a:r>
            <a:r>
              <a:rPr dirty="0" err="1"/>
              <a:t>como</a:t>
            </a:r>
            <a:r>
              <a:rPr dirty="0"/>
              <a:t> se </a:t>
            </a:r>
            <a:r>
              <a:rPr dirty="0" err="1"/>
              <a:t>detalla</a:t>
            </a:r>
            <a:r>
              <a:rPr dirty="0"/>
              <a:t> </a:t>
            </a:r>
            <a:r>
              <a:rPr dirty="0" err="1"/>
              <a:t>en</a:t>
            </a:r>
            <a:r>
              <a:rPr dirty="0"/>
              <a:t> la </a:t>
            </a:r>
            <a:r>
              <a:rPr dirty="0" err="1"/>
              <a:t>tabl</a:t>
            </a:r>
            <a:r>
              <a:rPr lang="es-419" dirty="0"/>
              <a:t>a siguiente. </a:t>
            </a:r>
            <a:endParaRPr dirty="0"/>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ANOVA para la Tasa de Bateo</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52</a:t>
            </a:fld>
            <a:endParaRPr lang="en-US" dirty="0"/>
          </a:p>
        </p:txBody>
      </p:sp>
      <p:pic>
        <p:nvPicPr>
          <p:cNvPr id="10" name="Marcador de contenido 9">
            <a:extLst>
              <a:ext uri="{FF2B5EF4-FFF2-40B4-BE49-F238E27FC236}">
                <a16:creationId xmlns:a16="http://schemas.microsoft.com/office/drawing/2014/main" id="{60F13C00-A032-4506-998F-9423E9E2D0A5}"/>
              </a:ext>
            </a:extLst>
          </p:cNvPr>
          <p:cNvPicPr>
            <a:picLocks noGrp="1" noChangeAspect="1"/>
          </p:cNvPicPr>
          <p:nvPr>
            <p:ph idx="4294967295"/>
          </p:nvPr>
        </p:nvPicPr>
        <p:blipFill rotWithShape="1">
          <a:blip r:embed="rId2"/>
          <a:srcRect l="21101" t="50536" r="23692" b="27596"/>
          <a:stretch/>
        </p:blipFill>
        <p:spPr>
          <a:xfrm>
            <a:off x="1180711" y="1748631"/>
            <a:ext cx="6415088" cy="1646237"/>
          </a:xfrm>
        </p:spPr>
      </p:pic>
      <p:sp>
        <p:nvSpPr>
          <p:cNvPr id="11" name="CuadroTexto 10">
            <a:extLst>
              <a:ext uri="{FF2B5EF4-FFF2-40B4-BE49-F238E27FC236}">
                <a16:creationId xmlns:a16="http://schemas.microsoft.com/office/drawing/2014/main" id="{7429C2AD-E879-45F4-B848-49C391AF3B4B}"/>
              </a:ext>
            </a:extLst>
          </p:cNvPr>
          <p:cNvSpPr txBox="1"/>
          <p:nvPr/>
        </p:nvSpPr>
        <p:spPr>
          <a:xfrm>
            <a:off x="3031958" y="1379299"/>
            <a:ext cx="2574758" cy="369332"/>
          </a:xfrm>
          <a:prstGeom prst="rect">
            <a:avLst/>
          </a:prstGeom>
          <a:noFill/>
        </p:spPr>
        <p:txBody>
          <a:bodyPr wrap="square" rtlCol="0">
            <a:spAutoFit/>
          </a:bodyPr>
          <a:lstStyle/>
          <a:p>
            <a:pPr algn="l"/>
            <a:r>
              <a:rPr lang="es-419" dirty="0">
                <a:solidFill>
                  <a:srgbClr val="00B050"/>
                </a:solidFill>
              </a:rPr>
              <a:t>Tabla 7</a:t>
            </a:r>
            <a:r>
              <a:rPr lang="es-419" dirty="0"/>
              <a:t>: Tabla ANDEVA </a:t>
            </a:r>
          </a:p>
        </p:txBody>
      </p:sp>
    </p:spTree>
    <p:extLst>
      <p:ext uri="{BB962C8B-B14F-4D97-AF65-F5344CB8AC3E}">
        <p14:creationId xmlns:p14="http://schemas.microsoft.com/office/powerpoint/2010/main" val="1826246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ANOVA para la Tasa de </a:t>
            </a:r>
            <a:r>
              <a:rPr dirty="0" err="1"/>
              <a:t>Bateo</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lvl="0" indent="0" algn="just">
                  <a:buNone/>
                </a:pPr>
                <a:r>
                  <a:rPr dirty="0" err="1"/>
                  <a:t>En</a:t>
                </a:r>
                <a:r>
                  <a:rPr dirty="0"/>
                  <a:t> </a:t>
                </a:r>
                <a:r>
                  <a:rPr dirty="0" err="1"/>
                  <a:t>esta</a:t>
                </a:r>
                <a:r>
                  <a:rPr dirty="0"/>
                  <a:t> </a:t>
                </a:r>
                <a:r>
                  <a:rPr dirty="0" err="1"/>
                  <a:t>tabla</a:t>
                </a:r>
                <a:r>
                  <a:rPr dirty="0"/>
                  <a:t>, se </a:t>
                </a:r>
                <a:r>
                  <a:rPr dirty="0" err="1"/>
                  <a:t>aprecia</a:t>
                </a:r>
                <a:r>
                  <a:rPr dirty="0"/>
                  <a:t> que </a:t>
                </a:r>
                <a:r>
                  <a:rPr dirty="0" err="1"/>
                  <a:t>el</a:t>
                </a:r>
                <a:r>
                  <a:rPr dirty="0"/>
                  <a:t> p-valor para lo </a:t>
                </a:r>
                <a:r>
                  <a:rPr dirty="0" err="1"/>
                  <a:t>grupos</a:t>
                </a:r>
                <a:r>
                  <a:rPr dirty="0"/>
                  <a:t> es de </a:t>
                </a:r>
                <a14:m>
                  <m:oMath xmlns:m="http://schemas.openxmlformats.org/officeDocument/2006/math">
                    <m:r>
                      <a:rPr>
                        <a:latin typeface="Cambria Math" panose="02040503050406030204" pitchFamily="18" charset="0"/>
                      </a:rPr>
                      <m:t>0.6198</m:t>
                    </m:r>
                  </m:oMath>
                </a14:m>
                <a:r>
                  <a:rPr dirty="0"/>
                  <a:t> que es alto, </a:t>
                </a:r>
                <a:r>
                  <a:rPr dirty="0" err="1"/>
                  <a:t>indicando</a:t>
                </a:r>
                <a:r>
                  <a:rPr dirty="0"/>
                  <a:t> que </a:t>
                </a:r>
                <a:r>
                  <a:rPr b="1" dirty="0"/>
                  <a:t>la </a:t>
                </a:r>
                <a:r>
                  <a:rPr b="1" dirty="0" err="1"/>
                  <a:t>hipótesis</a:t>
                </a:r>
                <a:r>
                  <a:rPr b="1" dirty="0"/>
                  <a:t> </a:t>
                </a:r>
                <a:r>
                  <a:rPr b="1" dirty="0" err="1"/>
                  <a:t>nula</a:t>
                </a:r>
                <a:r>
                  <a:rPr b="1" dirty="0"/>
                  <a:t> para </a:t>
                </a:r>
                <a:r>
                  <a:rPr b="1" dirty="0" err="1"/>
                  <a:t>los</a:t>
                </a:r>
                <a:r>
                  <a:rPr b="1" dirty="0"/>
                  <a:t> </a:t>
                </a:r>
                <a:r>
                  <a:rPr b="1" dirty="0" err="1"/>
                  <a:t>grupos</a:t>
                </a:r>
                <a:r>
                  <a:rPr b="1" dirty="0"/>
                  <a:t> no se </a:t>
                </a:r>
                <a:r>
                  <a:rPr b="1" dirty="0" err="1"/>
                  <a:t>puede</a:t>
                </a:r>
                <a:r>
                  <a:rPr b="1" dirty="0"/>
                  <a:t> </a:t>
                </a:r>
                <a:r>
                  <a:rPr b="1" dirty="0" err="1"/>
                  <a:t>rechazar</a:t>
                </a:r>
                <a:r>
                  <a:rPr dirty="0"/>
                  <a:t>, es </a:t>
                </a:r>
                <a:r>
                  <a:rPr dirty="0" err="1"/>
                  <a:t>decir</a:t>
                </a:r>
                <a:r>
                  <a:rPr dirty="0"/>
                  <a:t>, que las medias </a:t>
                </a:r>
                <a:r>
                  <a:rPr dirty="0" err="1"/>
                  <a:t>por</a:t>
                </a:r>
                <a:r>
                  <a:rPr dirty="0"/>
                  <a:t> </a:t>
                </a:r>
                <a:r>
                  <a:rPr dirty="0" err="1"/>
                  <a:t>grupos</a:t>
                </a:r>
                <a:r>
                  <a:rPr dirty="0"/>
                  <a:t> son </a:t>
                </a:r>
                <a:r>
                  <a:rPr dirty="0" err="1"/>
                  <a:t>iguales</a:t>
                </a:r>
                <a:r>
                  <a:rPr dirty="0"/>
                  <a:t>. </a:t>
                </a:r>
                <a:endParaRPr lang="es-419" dirty="0"/>
              </a:p>
              <a:p>
                <a:pPr marL="0" lvl="0" indent="0" algn="just">
                  <a:buNone/>
                </a:pPr>
                <a:endParaRPr lang="es-419" dirty="0"/>
              </a:p>
              <a:p>
                <a:pPr marL="0" lvl="0" indent="0" algn="just">
                  <a:buNone/>
                </a:pPr>
                <a:r>
                  <a:rPr dirty="0"/>
                  <a:t>Sin embargo, para las medias </a:t>
                </a:r>
                <a:r>
                  <a:rPr dirty="0" err="1"/>
                  <a:t>clasificadas</a:t>
                </a:r>
                <a:r>
                  <a:rPr dirty="0"/>
                  <a:t> </a:t>
                </a:r>
                <a:r>
                  <a:rPr dirty="0" err="1"/>
                  <a:t>por</a:t>
                </a:r>
                <a:r>
                  <a:rPr dirty="0"/>
                  <a:t> variable o </a:t>
                </a:r>
                <a:r>
                  <a:rPr dirty="0" err="1"/>
                  <a:t>método</a:t>
                </a:r>
                <a:r>
                  <a:rPr dirty="0"/>
                  <a:t> se </a:t>
                </a:r>
                <a:r>
                  <a:rPr dirty="0" err="1"/>
                  <a:t>obtuvo</a:t>
                </a:r>
                <a:r>
                  <a:rPr dirty="0"/>
                  <a:t> un p-valor de </a:t>
                </a:r>
                <a14:m>
                  <m:oMath xmlns:m="http://schemas.openxmlformats.org/officeDocument/2006/math">
                    <m:r>
                      <a:rPr>
                        <a:latin typeface="Cambria Math" panose="02040503050406030204" pitchFamily="18" charset="0"/>
                      </a:rPr>
                      <m:t>0.0004</m:t>
                    </m:r>
                  </m:oMath>
                </a14:m>
                <a:r>
                  <a:rPr dirty="0"/>
                  <a:t> que es </a:t>
                </a:r>
                <a:r>
                  <a:rPr dirty="0" err="1"/>
                  <a:t>bastante</a:t>
                </a:r>
                <a:r>
                  <a:rPr dirty="0"/>
                  <a:t> bajo, </a:t>
                </a:r>
                <a:r>
                  <a:rPr dirty="0" err="1"/>
                  <a:t>incluso</a:t>
                </a:r>
                <a:r>
                  <a:rPr dirty="0"/>
                  <a:t> </a:t>
                </a:r>
                <a:r>
                  <a:rPr dirty="0" err="1"/>
                  <a:t>significativo</a:t>
                </a:r>
                <a:r>
                  <a:rPr dirty="0"/>
                  <a:t> </a:t>
                </a:r>
                <a:r>
                  <a:rPr dirty="0" err="1"/>
                  <a:t>indicando</a:t>
                </a:r>
                <a:r>
                  <a:rPr dirty="0"/>
                  <a:t> que las medias son </a:t>
                </a:r>
                <a:r>
                  <a:rPr dirty="0" err="1"/>
                  <a:t>distintas</a:t>
                </a:r>
                <a:r>
                  <a:rPr dirty="0"/>
                  <a:t> </a:t>
                </a:r>
                <a:r>
                  <a:rPr dirty="0" err="1"/>
                  <a:t>tal</a:t>
                </a:r>
                <a:r>
                  <a:rPr dirty="0"/>
                  <a:t> </a:t>
                </a:r>
                <a:r>
                  <a:rPr dirty="0" err="1"/>
                  <a:t>como</a:t>
                </a:r>
                <a:r>
                  <a:rPr dirty="0"/>
                  <a:t> se </a:t>
                </a:r>
                <a:r>
                  <a:rPr dirty="0" err="1"/>
                  <a:t>esperaba</a:t>
                </a:r>
                <a:r>
                  <a:rPr dirty="0"/>
                  <a:t> </a:t>
                </a:r>
                <a:r>
                  <a:rPr dirty="0" err="1"/>
                  <a:t>por</a:t>
                </a:r>
                <a:r>
                  <a:rPr dirty="0"/>
                  <a:t> </a:t>
                </a:r>
                <a:r>
                  <a:rPr dirty="0" err="1"/>
                  <a:t>los</a:t>
                </a:r>
                <a:r>
                  <a:rPr dirty="0"/>
                  <a:t> </a:t>
                </a:r>
                <a:r>
                  <a:rPr dirty="0" err="1"/>
                  <a:t>datos</a:t>
                </a:r>
                <a:r>
                  <a:rPr dirty="0"/>
                  <a:t> </a:t>
                </a:r>
                <a:r>
                  <a:rPr dirty="0" err="1"/>
                  <a:t>analizados</a:t>
                </a:r>
                <a:r>
                  <a:rPr dirty="0"/>
                  <a:t>.</a:t>
                </a:r>
                <a:endParaRPr lang="es-419" dirty="0"/>
              </a:p>
              <a:p>
                <a:pPr marL="0" lvl="0" indent="0" algn="just">
                  <a:buNone/>
                </a:pPr>
                <a:endParaRPr dirty="0"/>
              </a:p>
              <a:p>
                <a:pPr marL="0" lvl="0" indent="0" algn="just">
                  <a:buNone/>
                </a:pPr>
                <a:r>
                  <a:rPr dirty="0"/>
                  <a:t>Con </a:t>
                </a:r>
                <a:r>
                  <a:rPr dirty="0" err="1"/>
                  <a:t>esto</a:t>
                </a:r>
                <a:r>
                  <a:rPr dirty="0"/>
                  <a:t> </a:t>
                </a:r>
                <a:r>
                  <a:rPr dirty="0" err="1"/>
                  <a:t>podemos</a:t>
                </a:r>
                <a:r>
                  <a:rPr dirty="0"/>
                  <a:t> </a:t>
                </a:r>
                <a:r>
                  <a:rPr dirty="0" err="1"/>
                  <a:t>afirmar</a:t>
                </a:r>
                <a:r>
                  <a:rPr dirty="0"/>
                  <a:t> con </a:t>
                </a:r>
                <a:r>
                  <a:rPr dirty="0" err="1"/>
                  <a:t>seguridad</a:t>
                </a:r>
                <a:r>
                  <a:rPr dirty="0"/>
                  <a:t>, que </a:t>
                </a:r>
                <a:r>
                  <a:rPr dirty="0" err="1"/>
                  <a:t>los</a:t>
                </a:r>
                <a:r>
                  <a:rPr dirty="0"/>
                  <a:t> </a:t>
                </a:r>
                <a:r>
                  <a:rPr dirty="0" err="1"/>
                  <a:t>promedios</a:t>
                </a:r>
                <a:r>
                  <a:rPr dirty="0"/>
                  <a:t> de las </a:t>
                </a:r>
                <a:r>
                  <a:rPr dirty="0" err="1"/>
                  <a:t>tasas</a:t>
                </a:r>
                <a:r>
                  <a:rPr dirty="0"/>
                  <a:t> son </a:t>
                </a:r>
                <a:r>
                  <a:rPr dirty="0" err="1"/>
                  <a:t>iguales</a:t>
                </a:r>
                <a:r>
                  <a:rPr dirty="0"/>
                  <a:t> </a:t>
                </a:r>
                <a:r>
                  <a:rPr dirty="0" err="1"/>
                  <a:t>por</a:t>
                </a:r>
                <a:r>
                  <a:rPr dirty="0"/>
                  <a:t> </a:t>
                </a:r>
                <a:r>
                  <a:rPr dirty="0" err="1"/>
                  <a:t>cada</a:t>
                </a:r>
                <a:r>
                  <a:rPr dirty="0"/>
                  <a:t> </a:t>
                </a:r>
                <a:r>
                  <a:rPr dirty="0" err="1"/>
                  <a:t>grupo</a:t>
                </a:r>
                <a:r>
                  <a:rPr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3052" r="-963" b="-12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0563"/>
            <a:ext cx="8229600" cy="857250"/>
          </a:xfrm>
        </p:spPr>
        <p:txBody>
          <a:bodyPr/>
          <a:lstStyle/>
          <a:p>
            <a:pPr marL="0" lvl="0" indent="0">
              <a:buNone/>
            </a:pPr>
            <a:r>
              <a:rPr dirty="0" err="1"/>
              <a:t>Conclusiones</a:t>
            </a:r>
            <a:endParaRPr dirty="0"/>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54</a:t>
            </a:fld>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4294967295"/>
              </p:nvPr>
            </p:nvSpPr>
            <p:spPr>
              <a:xfrm>
                <a:off x="457199" y="1200150"/>
                <a:ext cx="8229600" cy="3394075"/>
              </a:xfrm>
            </p:spPr>
            <p:txBody>
              <a:bodyPr>
                <a:normAutofit fontScale="85000" lnSpcReduction="10000"/>
              </a:bodyPr>
              <a:lstStyle/>
              <a:p>
                <a:pPr marL="0" lvl="0" indent="0">
                  <a:buNone/>
                </a:pPr>
                <a:r>
                  <a:t>De todo el análisis anterior se deduce que:</a:t>
                </a:r>
              </a:p>
              <a:p>
                <a:pPr marL="342900" lvl="0" indent="-342900">
                  <a:buAutoNum type="arabicPeriod"/>
                </a:pPr>
                <a:r>
                  <a:t>No hay demasiada variabilidad entre las diferentes tasas de bateo, por lo que en general los jugadores de la MLB proyectan rendimientos similares (aunque esto depende del grado de exactitud con el que se quiera medir).</a:t>
                </a:r>
              </a:p>
              <a:p>
                <a:pPr marL="342900" lvl="0" indent="-342900">
                  <a:buAutoNum type="arabicPeriod"/>
                </a:pPr>
                <a:r>
                  <a:t>La tasa de bateo es en media al menos mas del doble que la tasa de ponches para cualquier jugador (esto se sigue de la tabla 2).</a:t>
                </a:r>
              </a:p>
              <a:p>
                <a:pPr marL="342900" lvl="0" indent="-342900">
                  <a:buAutoNum type="arabicPeriod"/>
                </a:pPr>
                <a:r>
                  <a:t>La tasa de hits sigue aproximadamente un distribución normal centrada en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2822</m:t>
                    </m:r>
                  </m:oMath>
                </a14:m>
                <a:r>
                  <a:t> y con desviación estándar de </a:t>
                </a:r>
                <a14:m>
                  <m:oMath xmlns:m="http://schemas.openxmlformats.org/officeDocument/2006/math">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045</m:t>
                    </m:r>
                  </m:oMath>
                </a14:m>
                <a:r>
                  <a:t>.</a:t>
                </a:r>
              </a:p>
              <a:p>
                <a:pPr marL="342900" lvl="0" indent="-342900">
                  <a:buAutoNum type="arabicPeriod"/>
                </a:pPr>
                <a:r>
                  <a:t>Las variables más significativas (entre las estudiadas), para predecir la tasa de hits o bateos son la tasa de carreras, la tasa de dobles, y la tasa de ponches, con estas se puede lograr un buen modelo lineal.</a:t>
                </a:r>
              </a:p>
            </p:txBody>
          </p:sp>
        </mc:Choice>
        <mc:Fallback>
          <p:sp>
            <p:nvSpPr>
              <p:cNvPr id="3" name="Content Placeholder 2"/>
              <p:cNvSpPr>
                <a:spLocks noGrp="1" noRot="1" noChangeAspect="1" noMove="1" noResize="1" noEditPoints="1" noAdjustHandles="1" noChangeArrowheads="1" noChangeShapeType="1" noTextEdit="1"/>
              </p:cNvSpPr>
              <p:nvPr>
                <p:ph idx="4294967295"/>
              </p:nvPr>
            </p:nvSpPr>
            <p:spPr>
              <a:xfrm>
                <a:off x="457199" y="1200150"/>
                <a:ext cx="8229600" cy="3394075"/>
              </a:xfrm>
              <a:blipFill>
                <a:blip r:embed="rId2"/>
                <a:stretch>
                  <a:fillRect l="-815" t="-1975" r="-1333" b="-1975"/>
                </a:stretch>
              </a:blipFill>
            </p:spPr>
            <p:txBody>
              <a:bodyPr/>
              <a:lstStyle/>
              <a:p>
                <a:r>
                  <a:rPr lang="es-419">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9054F7-C2CC-40EC-8962-313DF07E3A57}"/>
              </a:ext>
            </a:extLst>
          </p:cNvPr>
          <p:cNvSpPr>
            <a:spLocks noGrp="1"/>
          </p:cNvSpPr>
          <p:nvPr>
            <p:ph type="ctrTitle"/>
          </p:nvPr>
        </p:nvSpPr>
        <p:spPr/>
        <p:txBody>
          <a:bodyPr/>
          <a:lstStyle/>
          <a:p>
            <a:r>
              <a:rPr lang="es-419" dirty="0"/>
              <a:t>¡Gracias!</a:t>
            </a:r>
          </a:p>
        </p:txBody>
      </p:sp>
    </p:spTree>
    <p:extLst>
      <p:ext uri="{BB962C8B-B14F-4D97-AF65-F5344CB8AC3E}">
        <p14:creationId xmlns:p14="http://schemas.microsoft.com/office/powerpoint/2010/main" val="2790092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857250"/>
          </a:xfrm>
        </p:spPr>
        <p:txBody>
          <a:bodyPr/>
          <a:lstStyle/>
          <a:p>
            <a:pPr marL="0" lvl="0" indent="0">
              <a:buNone/>
            </a:pPr>
            <a:r>
              <a:rPr dirty="0" err="1"/>
              <a:t>Metododología</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7769" y="1008896"/>
                <a:ext cx="7968460" cy="3746537"/>
              </a:xfrm>
            </p:spPr>
            <p:txBody>
              <a:bodyPr>
                <a:normAutofit fontScale="92500" lnSpcReduction="10000"/>
              </a:bodyPr>
              <a:lstStyle/>
              <a:p>
                <a:pPr marL="0" lvl="0" indent="0" algn="just">
                  <a:buNone/>
                </a:pPr>
                <a:r>
                  <a:rPr sz="1800" dirty="0"/>
                  <a:t>Para la </a:t>
                </a:r>
                <a:r>
                  <a:rPr sz="1800" dirty="0" err="1"/>
                  <a:t>realización</a:t>
                </a:r>
                <a:r>
                  <a:rPr sz="1800" dirty="0"/>
                  <a:t> de </a:t>
                </a:r>
                <a:r>
                  <a:rPr sz="1800" dirty="0" err="1"/>
                  <a:t>esta</a:t>
                </a:r>
                <a:r>
                  <a:rPr sz="1800" dirty="0"/>
                  <a:t> </a:t>
                </a:r>
                <a:r>
                  <a:rPr sz="1800" dirty="0" err="1"/>
                  <a:t>investigación</a:t>
                </a:r>
                <a:r>
                  <a:rPr sz="1800" dirty="0"/>
                  <a:t> se </a:t>
                </a:r>
                <a:r>
                  <a:rPr sz="1800" dirty="0" err="1"/>
                  <a:t>hará</a:t>
                </a:r>
                <a:r>
                  <a:rPr sz="1800" dirty="0"/>
                  <a:t> </a:t>
                </a:r>
                <a:r>
                  <a:rPr sz="1800" dirty="0" err="1"/>
                  <a:t>uso</a:t>
                </a:r>
                <a:r>
                  <a:rPr sz="1800" dirty="0"/>
                  <a:t> del </a:t>
                </a:r>
                <a:r>
                  <a:rPr sz="1800" dirty="0" err="1"/>
                  <a:t>sofware</a:t>
                </a:r>
                <a:r>
                  <a:rPr sz="1800" dirty="0"/>
                  <a:t> </a:t>
                </a:r>
                <a:r>
                  <a:rPr sz="1800" dirty="0" err="1"/>
                  <a:t>estadístico</a:t>
                </a:r>
                <a:r>
                  <a:rPr sz="1800" dirty="0"/>
                  <a:t> </a:t>
                </a:r>
                <a:r>
                  <a:rPr sz="1800" dirty="0">
                    <a:latin typeface="Courier"/>
                  </a:rPr>
                  <a:t>R</a:t>
                </a:r>
                <a:r>
                  <a:rPr sz="1800" dirty="0"/>
                  <a:t> </a:t>
                </a:r>
                <a:r>
                  <a:rPr sz="1800" dirty="0" err="1"/>
                  <a:t>en</a:t>
                </a:r>
                <a:r>
                  <a:rPr sz="1800" dirty="0"/>
                  <a:t> </a:t>
                </a:r>
                <a:r>
                  <a:rPr sz="1800" dirty="0" err="1"/>
                  <a:t>el</a:t>
                </a:r>
                <a:r>
                  <a:rPr sz="1800" dirty="0"/>
                  <a:t> </a:t>
                </a:r>
                <a:r>
                  <a:rPr sz="1800" dirty="0" err="1"/>
                  <a:t>entorno</a:t>
                </a:r>
                <a:r>
                  <a:rPr sz="1800" dirty="0"/>
                  <a:t> de </a:t>
                </a:r>
                <a:r>
                  <a:rPr sz="1800" dirty="0" err="1"/>
                  <a:t>desarrollo</a:t>
                </a:r>
                <a:r>
                  <a:rPr sz="1800" dirty="0"/>
                  <a:t> </a:t>
                </a:r>
                <a:r>
                  <a:rPr sz="1800" dirty="0" err="1"/>
                  <a:t>intergrado</a:t>
                </a:r>
                <a:r>
                  <a:rPr sz="1800" dirty="0"/>
                  <a:t> (IDE) </a:t>
                </a:r>
                <a:r>
                  <a:rPr sz="1800" dirty="0">
                    <a:latin typeface="Courier"/>
                  </a:rPr>
                  <a:t>RStudio</a:t>
                </a:r>
                <a:r>
                  <a:rPr sz="1800" dirty="0"/>
                  <a:t>. </a:t>
                </a:r>
                <a:endParaRPr lang="es-419" sz="1800" dirty="0"/>
              </a:p>
              <a:p>
                <a:pPr marL="0" lvl="0" indent="0" algn="just">
                  <a:buNone/>
                </a:pPr>
                <a:endParaRPr lang="es-419" sz="1800" dirty="0"/>
              </a:p>
              <a:p>
                <a:pPr marL="0" lvl="0" indent="0" algn="just">
                  <a:buNone/>
                </a:pPr>
                <a:r>
                  <a:rPr sz="1800" dirty="0" err="1"/>
                  <a:t>En</a:t>
                </a:r>
                <a:r>
                  <a:rPr sz="1800" dirty="0"/>
                  <a:t> </a:t>
                </a:r>
                <a:r>
                  <a:rPr sz="1800" dirty="0" err="1"/>
                  <a:t>este</a:t>
                </a:r>
                <a:r>
                  <a:rPr sz="1800" dirty="0"/>
                  <a:t> se </a:t>
                </a:r>
                <a:r>
                  <a:rPr sz="1800" dirty="0" err="1"/>
                  <a:t>iniciará</a:t>
                </a:r>
                <a:r>
                  <a:rPr sz="1800" dirty="0"/>
                  <a:t> </a:t>
                </a:r>
                <a:r>
                  <a:rPr sz="1800" dirty="0" err="1"/>
                  <a:t>por</a:t>
                </a:r>
                <a:r>
                  <a:rPr sz="1800" dirty="0"/>
                  <a:t> </a:t>
                </a:r>
                <a:r>
                  <a:rPr sz="1800" dirty="0" err="1"/>
                  <a:t>una</a:t>
                </a:r>
                <a:r>
                  <a:rPr sz="1800" dirty="0"/>
                  <a:t> </a:t>
                </a:r>
                <a:r>
                  <a:rPr sz="1800" dirty="0" err="1"/>
                  <a:t>descripción</a:t>
                </a:r>
                <a:r>
                  <a:rPr sz="1800" dirty="0"/>
                  <a:t> de </a:t>
                </a:r>
                <a:r>
                  <a:rPr sz="1800" dirty="0" err="1"/>
                  <a:t>los</a:t>
                </a:r>
                <a:r>
                  <a:rPr sz="1800" dirty="0"/>
                  <a:t> </a:t>
                </a:r>
                <a:r>
                  <a:rPr sz="1800" dirty="0" err="1"/>
                  <a:t>datos</a:t>
                </a:r>
                <a:r>
                  <a:rPr sz="1800" dirty="0"/>
                  <a:t> y variables </a:t>
                </a:r>
                <a:r>
                  <a:rPr sz="1800" dirty="0" err="1"/>
                  <a:t>almacenadas</a:t>
                </a:r>
                <a:r>
                  <a:rPr sz="1800" dirty="0"/>
                  <a:t> </a:t>
                </a:r>
                <a:r>
                  <a:rPr sz="1800" dirty="0" err="1"/>
                  <a:t>en</a:t>
                </a:r>
                <a:r>
                  <a:rPr sz="1800" dirty="0"/>
                  <a:t> </a:t>
                </a:r>
                <a:r>
                  <a:rPr sz="1800" dirty="0" err="1"/>
                  <a:t>el</a:t>
                </a:r>
                <a:r>
                  <a:rPr sz="1800" dirty="0"/>
                  <a:t> </a:t>
                </a:r>
                <a:r>
                  <a:rPr sz="1800" dirty="0" err="1"/>
                  <a:t>archivo</a:t>
                </a:r>
                <a:r>
                  <a:rPr sz="1800" dirty="0"/>
                  <a:t> </a:t>
                </a:r>
                <a:r>
                  <a:rPr sz="1800" dirty="0" err="1"/>
                  <a:t>fuente</a:t>
                </a:r>
                <a:r>
                  <a:rPr sz="1800" dirty="0"/>
                  <a:t> </a:t>
                </a:r>
                <a:r>
                  <a:rPr sz="1800" i="1" dirty="0"/>
                  <a:t>Baseball.xlsx</a:t>
                </a:r>
                <a:r>
                  <a:rPr sz="1800" dirty="0"/>
                  <a:t>, tales </a:t>
                </a:r>
                <a:r>
                  <a:rPr sz="1800" dirty="0" err="1"/>
                  <a:t>como</a:t>
                </a:r>
                <a:r>
                  <a:rPr sz="1800" dirty="0"/>
                  <a:t>: </a:t>
                </a:r>
                <a:r>
                  <a:rPr sz="1800" dirty="0" err="1"/>
                  <a:t>mínimo</a:t>
                </a:r>
                <a:r>
                  <a:rPr sz="1800" dirty="0"/>
                  <a:t>, media, </a:t>
                </a:r>
                <a:r>
                  <a:rPr sz="1800" dirty="0" err="1"/>
                  <a:t>cuantiles</a:t>
                </a:r>
                <a:r>
                  <a:rPr sz="1800" dirty="0"/>
                  <a:t> y </a:t>
                </a:r>
                <a:r>
                  <a:rPr sz="1800" dirty="0" err="1"/>
                  <a:t>desviación</a:t>
                </a:r>
                <a:r>
                  <a:rPr sz="1800" dirty="0"/>
                  <a:t> </a:t>
                </a:r>
                <a:r>
                  <a:rPr sz="1800" dirty="0" err="1"/>
                  <a:t>estándar</a:t>
                </a:r>
                <a:r>
                  <a:rPr sz="1800" dirty="0"/>
                  <a:t>. </a:t>
                </a:r>
                <a:endParaRPr lang="es-419" sz="1800" dirty="0"/>
              </a:p>
              <a:p>
                <a:pPr marL="0" lvl="0" indent="0" algn="just">
                  <a:buNone/>
                </a:pPr>
                <a:endParaRPr lang="es-419" sz="1800" dirty="0"/>
              </a:p>
              <a:p>
                <a:pPr marL="0" lvl="0" indent="0" algn="just">
                  <a:buNone/>
                </a:pPr>
                <a:r>
                  <a:rPr sz="1800" dirty="0"/>
                  <a:t>Para la media de las variables se </a:t>
                </a:r>
                <a:r>
                  <a:rPr sz="1800" dirty="0" err="1"/>
                  <a:t>obtendrá</a:t>
                </a:r>
                <a:r>
                  <a:rPr sz="1800" dirty="0"/>
                  <a:t> un </a:t>
                </a:r>
                <a:r>
                  <a:rPr sz="1800" dirty="0" err="1"/>
                  <a:t>intervalo</a:t>
                </a:r>
                <a:r>
                  <a:rPr sz="1800" dirty="0"/>
                  <a:t> de </a:t>
                </a:r>
                <a:r>
                  <a:rPr sz="1800" dirty="0" err="1"/>
                  <a:t>confianza</a:t>
                </a:r>
                <a:r>
                  <a:rPr sz="1800" dirty="0"/>
                  <a:t> del </a:t>
                </a:r>
                <a14:m>
                  <m:oMath xmlns:m="http://schemas.openxmlformats.org/officeDocument/2006/math">
                    <m:r>
                      <a:rPr sz="1800">
                        <a:latin typeface="Cambria Math" panose="02040503050406030204" pitchFamily="18" charset="0"/>
                      </a:rPr>
                      <m:t>95</m:t>
                    </m:r>
                    <m:r>
                      <a:rPr sz="1800">
                        <a:latin typeface="Cambria Math" panose="02040503050406030204" pitchFamily="18" charset="0"/>
                      </a:rPr>
                      <m:t>%</m:t>
                    </m:r>
                  </m:oMath>
                </a14:m>
                <a:r>
                  <a:rPr sz="1800" dirty="0"/>
                  <a:t>. Como se </a:t>
                </a:r>
                <a:r>
                  <a:rPr sz="1800" dirty="0" err="1"/>
                  <a:t>desea</a:t>
                </a:r>
                <a:r>
                  <a:rPr sz="1800" dirty="0"/>
                  <a:t> </a:t>
                </a:r>
                <a:r>
                  <a:rPr sz="1800" dirty="0" err="1"/>
                  <a:t>estudiar</a:t>
                </a:r>
                <a:r>
                  <a:rPr sz="1800" dirty="0"/>
                  <a:t> la </a:t>
                </a:r>
                <a:r>
                  <a:rPr sz="1800" dirty="0" err="1"/>
                  <a:t>relación</a:t>
                </a:r>
                <a:r>
                  <a:rPr sz="1800" dirty="0"/>
                  <a:t> de la </a:t>
                </a:r>
                <a:r>
                  <a:rPr sz="1800" dirty="0" err="1"/>
                  <a:t>tasa</a:t>
                </a:r>
                <a:r>
                  <a:rPr sz="1800" dirty="0"/>
                  <a:t> de </a:t>
                </a:r>
                <a:r>
                  <a:rPr sz="1800" dirty="0" err="1"/>
                  <a:t>bateo</a:t>
                </a:r>
                <a:r>
                  <a:rPr sz="1800" dirty="0"/>
                  <a:t> </a:t>
                </a:r>
                <a:r>
                  <a:rPr sz="1800" dirty="0" err="1"/>
                  <a:t>respecto</a:t>
                </a:r>
                <a:r>
                  <a:rPr sz="1800" dirty="0"/>
                  <a:t> al resto de las variables, se </a:t>
                </a:r>
                <a:r>
                  <a:rPr sz="1800" dirty="0" err="1"/>
                  <a:t>buscará</a:t>
                </a:r>
                <a:r>
                  <a:rPr sz="1800" dirty="0"/>
                  <a:t> </a:t>
                </a:r>
                <a:r>
                  <a:rPr sz="1800" dirty="0" err="1"/>
                  <a:t>determinar</a:t>
                </a:r>
                <a:r>
                  <a:rPr sz="1800" dirty="0"/>
                  <a:t> la </a:t>
                </a:r>
                <a:r>
                  <a:rPr sz="1800" dirty="0" err="1"/>
                  <a:t>mejor</a:t>
                </a:r>
                <a:r>
                  <a:rPr sz="1800" dirty="0"/>
                  <a:t> </a:t>
                </a:r>
                <a:r>
                  <a:rPr sz="1800" dirty="0" err="1"/>
                  <a:t>distribución</a:t>
                </a:r>
                <a:r>
                  <a:rPr sz="1800" dirty="0"/>
                  <a:t> de </a:t>
                </a:r>
                <a:r>
                  <a:rPr sz="1800" dirty="0" err="1"/>
                  <a:t>probabilidad</a:t>
                </a:r>
                <a:r>
                  <a:rPr sz="1800" dirty="0"/>
                  <a:t> que se </a:t>
                </a:r>
                <a:r>
                  <a:rPr sz="1800" dirty="0" err="1"/>
                  <a:t>ajuste</a:t>
                </a:r>
                <a:r>
                  <a:rPr sz="1800" dirty="0"/>
                  <a:t> a </a:t>
                </a:r>
                <a:r>
                  <a:rPr sz="1800" dirty="0" err="1"/>
                  <a:t>esta</a:t>
                </a:r>
                <a:r>
                  <a:rPr sz="1800" dirty="0"/>
                  <a:t> variable. </a:t>
                </a:r>
                <a:endParaRPr lang="es-419" sz="1800" dirty="0"/>
              </a:p>
              <a:p>
                <a:pPr marL="0" lvl="0" indent="0" algn="just">
                  <a:buNone/>
                </a:pPr>
                <a:endParaRPr lang="es-419" sz="1800" dirty="0"/>
              </a:p>
              <a:p>
                <a:pPr marL="0" lvl="0" indent="0" algn="just">
                  <a:buNone/>
                </a:pPr>
                <a:r>
                  <a:rPr sz="1800" dirty="0" err="1"/>
                  <a:t>Finalmente</a:t>
                </a:r>
                <a:r>
                  <a:rPr sz="1800" dirty="0"/>
                  <a:t>, se </a:t>
                </a:r>
                <a:r>
                  <a:rPr sz="1800" dirty="0" err="1"/>
                  <a:t>estudiará</a:t>
                </a:r>
                <a:r>
                  <a:rPr sz="1800" dirty="0"/>
                  <a:t> la </a:t>
                </a:r>
                <a:r>
                  <a:rPr sz="1800" dirty="0" err="1"/>
                  <a:t>eficiencia</a:t>
                </a:r>
                <a:r>
                  <a:rPr sz="1800" dirty="0"/>
                  <a:t> del </a:t>
                </a:r>
                <a:r>
                  <a:rPr sz="1800" dirty="0" err="1"/>
                  <a:t>mejor</a:t>
                </a:r>
                <a:r>
                  <a:rPr sz="1800" dirty="0"/>
                  <a:t> </a:t>
                </a:r>
                <a:r>
                  <a:rPr sz="1800" dirty="0" err="1"/>
                  <a:t>modelo</a:t>
                </a:r>
                <a:r>
                  <a:rPr sz="1800" dirty="0"/>
                  <a:t> lineal de </a:t>
                </a:r>
                <a:r>
                  <a:rPr sz="1800" dirty="0" err="1"/>
                  <a:t>predicción</a:t>
                </a:r>
                <a:r>
                  <a:rPr sz="1800" dirty="0"/>
                  <a:t> que se </a:t>
                </a:r>
                <a:r>
                  <a:rPr sz="1800" dirty="0" err="1"/>
                  <a:t>ajuste</a:t>
                </a:r>
                <a:r>
                  <a:rPr sz="1800" dirty="0"/>
                  <a:t> a </a:t>
                </a:r>
                <a:r>
                  <a:rPr sz="1800" dirty="0" err="1"/>
                  <a:t>los</a:t>
                </a:r>
                <a:r>
                  <a:rPr sz="1800" dirty="0"/>
                  <a:t> </a:t>
                </a:r>
                <a:r>
                  <a:rPr sz="1800" dirty="0" err="1"/>
                  <a:t>datos</a:t>
                </a:r>
                <a:r>
                  <a:rPr sz="1800" dirty="0"/>
                  <a:t> y </a:t>
                </a:r>
                <a:r>
                  <a:rPr sz="1800" dirty="0" err="1"/>
                  <a:t>permita</a:t>
                </a:r>
                <a:r>
                  <a:rPr sz="1800" dirty="0"/>
                  <a:t> </a:t>
                </a:r>
                <a:r>
                  <a:rPr sz="1800" dirty="0" err="1"/>
                  <a:t>establecer</a:t>
                </a:r>
                <a:r>
                  <a:rPr sz="1800" dirty="0"/>
                  <a:t> </a:t>
                </a:r>
                <a:r>
                  <a:rPr sz="1800" dirty="0" err="1"/>
                  <a:t>si</a:t>
                </a:r>
                <a:r>
                  <a:rPr sz="1800" dirty="0"/>
                  <a:t> </a:t>
                </a:r>
                <a:r>
                  <a:rPr sz="1800" dirty="0" err="1"/>
                  <a:t>en</a:t>
                </a:r>
                <a:r>
                  <a:rPr sz="1800" dirty="0"/>
                  <a:t> </a:t>
                </a:r>
                <a:r>
                  <a:rPr sz="1800" dirty="0" err="1"/>
                  <a:t>efecto</a:t>
                </a:r>
                <a:r>
                  <a:rPr sz="1800" dirty="0"/>
                  <a:t> </a:t>
                </a:r>
                <a:r>
                  <a:rPr sz="1800" dirty="0" err="1"/>
                  <a:t>existe</a:t>
                </a:r>
                <a:r>
                  <a:rPr sz="1800" dirty="0"/>
                  <a:t> </a:t>
                </a:r>
                <a:r>
                  <a:rPr sz="1800" dirty="0" err="1"/>
                  <a:t>tal</a:t>
                </a:r>
                <a:r>
                  <a:rPr sz="1800" dirty="0"/>
                  <a:t> </a:t>
                </a:r>
                <a:r>
                  <a:rPr sz="1800" dirty="0" err="1"/>
                  <a:t>relación</a:t>
                </a:r>
                <a:r>
                  <a:rPr sz="1800" dirty="0"/>
                  <a:t> entre las variables y las </a:t>
                </a:r>
                <a:r>
                  <a:rPr sz="1800" dirty="0" err="1"/>
                  <a:t>implicaciones</a:t>
                </a:r>
                <a:r>
                  <a:rPr sz="1800" dirty="0"/>
                  <a:t> que </a:t>
                </a:r>
                <a:r>
                  <a:rPr sz="1800" dirty="0" err="1"/>
                  <a:t>tendría</a:t>
                </a:r>
                <a:r>
                  <a:rPr sz="1800" dirty="0"/>
                  <a:t> </a:t>
                </a:r>
                <a:r>
                  <a:rPr sz="1800" dirty="0" err="1"/>
                  <a:t>en</a:t>
                </a:r>
                <a:r>
                  <a:rPr sz="1800" dirty="0"/>
                  <a:t> las </a:t>
                </a:r>
                <a:r>
                  <a:rPr sz="1800" dirty="0" err="1"/>
                  <a:t>estrategias</a:t>
                </a:r>
                <a:r>
                  <a:rPr sz="1800" dirty="0"/>
                  <a:t> para </a:t>
                </a:r>
                <a:r>
                  <a:rPr sz="1800" dirty="0" err="1"/>
                  <a:t>futuros</a:t>
                </a:r>
                <a:r>
                  <a:rPr sz="1800" dirty="0"/>
                  <a:t> </a:t>
                </a:r>
                <a:r>
                  <a:rPr sz="1800" dirty="0" err="1"/>
                  <a:t>juegos</a:t>
                </a:r>
                <a:r>
                  <a:rPr sz="1800" dirty="0"/>
                  <a:t> de </a:t>
                </a:r>
                <a:r>
                  <a:rPr sz="1800" dirty="0" err="1"/>
                  <a:t>beisbol</a:t>
                </a:r>
                <a:r>
                  <a:rPr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7769" y="1008896"/>
                <a:ext cx="7968460" cy="3746537"/>
              </a:xfrm>
              <a:blipFill>
                <a:blip r:embed="rId2"/>
                <a:stretch>
                  <a:fillRect l="-459" t="-1303" r="-4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493" y="90563"/>
            <a:ext cx="8229600" cy="857250"/>
          </a:xfrm>
        </p:spPr>
        <p:txBody>
          <a:bodyPr/>
          <a:lstStyle/>
          <a:p>
            <a:pPr marL="0" lvl="0" indent="0">
              <a:buNone/>
            </a:pPr>
            <a:r>
              <a:rPr dirty="0" err="1"/>
              <a:t>Análisis</a:t>
            </a:r>
            <a:r>
              <a:rPr dirty="0"/>
              <a:t> de </a:t>
            </a:r>
            <a:r>
              <a:rPr dirty="0" err="1"/>
              <a:t>los</a:t>
            </a:r>
            <a:r>
              <a:rPr dirty="0"/>
              <a:t> </a:t>
            </a:r>
            <a:r>
              <a:rPr dirty="0" err="1"/>
              <a:t>datos</a:t>
            </a:r>
            <a:endParaRPr dirty="0"/>
          </a:p>
        </p:txBody>
      </p:sp>
      <p:sp>
        <p:nvSpPr>
          <p:cNvPr id="3" name="Content Placeholder 2"/>
          <p:cNvSpPr>
            <a:spLocks noGrp="1"/>
          </p:cNvSpPr>
          <p:nvPr>
            <p:ph idx="1"/>
          </p:nvPr>
        </p:nvSpPr>
        <p:spPr>
          <a:xfrm>
            <a:off x="680483" y="1669112"/>
            <a:ext cx="7783033" cy="1805276"/>
          </a:xfrm>
        </p:spPr>
        <p:txBody>
          <a:bodyPr>
            <a:normAutofit/>
          </a:bodyPr>
          <a:lstStyle/>
          <a:p>
            <a:pPr marL="0" lvl="0" indent="0" algn="just">
              <a:buNone/>
            </a:pPr>
            <a:r>
              <a:rPr sz="2000" dirty="0"/>
              <a:t>Para la </a:t>
            </a:r>
            <a:r>
              <a:rPr sz="2000" dirty="0" err="1"/>
              <a:t>realización</a:t>
            </a:r>
            <a:r>
              <a:rPr sz="2000" dirty="0"/>
              <a:t> de </a:t>
            </a:r>
            <a:r>
              <a:rPr sz="2000" dirty="0" err="1"/>
              <a:t>este</a:t>
            </a:r>
            <a:r>
              <a:rPr sz="2000" dirty="0"/>
              <a:t> </a:t>
            </a:r>
            <a:r>
              <a:rPr sz="2000" dirty="0" err="1"/>
              <a:t>proyecto</a:t>
            </a:r>
            <a:r>
              <a:rPr sz="2000" dirty="0"/>
              <a:t> se </a:t>
            </a:r>
            <a:r>
              <a:rPr sz="2000" dirty="0" err="1"/>
              <a:t>contó</a:t>
            </a:r>
            <a:r>
              <a:rPr sz="2000" dirty="0"/>
              <a:t> con </a:t>
            </a:r>
            <a:r>
              <a:rPr sz="2000" dirty="0" err="1"/>
              <a:t>una</a:t>
            </a:r>
            <a:r>
              <a:rPr sz="2000" dirty="0"/>
              <a:t> </a:t>
            </a:r>
            <a:r>
              <a:rPr sz="2000" dirty="0" err="1"/>
              <a:t>archivo</a:t>
            </a:r>
            <a:r>
              <a:rPr sz="2000" dirty="0"/>
              <a:t> de excel con la </a:t>
            </a:r>
            <a:r>
              <a:rPr sz="2000" dirty="0" err="1"/>
              <a:t>información</a:t>
            </a:r>
            <a:r>
              <a:rPr sz="2000" dirty="0"/>
              <a:t> de </a:t>
            </a:r>
            <a:r>
              <a:rPr sz="2000" dirty="0" err="1"/>
              <a:t>algunos</a:t>
            </a:r>
            <a:r>
              <a:rPr sz="2000" dirty="0"/>
              <a:t> </a:t>
            </a:r>
            <a:r>
              <a:rPr sz="2000" dirty="0" err="1"/>
              <a:t>jugadores</a:t>
            </a:r>
            <a:r>
              <a:rPr sz="2000" dirty="0"/>
              <a:t> de la Major League </a:t>
            </a:r>
            <a:r>
              <a:rPr sz="2000" dirty="0" err="1"/>
              <a:t>Beisbol</a:t>
            </a:r>
            <a:r>
              <a:rPr sz="2000" dirty="0"/>
              <a:t> o MLB, </a:t>
            </a:r>
            <a:r>
              <a:rPr sz="2000" dirty="0" err="1"/>
              <a:t>el</a:t>
            </a:r>
            <a:r>
              <a:rPr sz="2000" dirty="0"/>
              <a:t> </a:t>
            </a:r>
            <a:r>
              <a:rPr sz="2000" dirty="0" err="1"/>
              <a:t>cual</a:t>
            </a:r>
            <a:r>
              <a:rPr sz="2000" dirty="0"/>
              <a:t> se </a:t>
            </a:r>
            <a:r>
              <a:rPr sz="2000" dirty="0" err="1"/>
              <a:t>almacenó</a:t>
            </a:r>
            <a:r>
              <a:rPr sz="2000" dirty="0"/>
              <a:t> </a:t>
            </a:r>
            <a:r>
              <a:rPr sz="2000" dirty="0" err="1"/>
              <a:t>en</a:t>
            </a:r>
            <a:r>
              <a:rPr sz="2000" dirty="0"/>
              <a:t> </a:t>
            </a:r>
            <a:r>
              <a:rPr sz="2000" dirty="0" err="1"/>
              <a:t>una</a:t>
            </a:r>
            <a:r>
              <a:rPr sz="2000" dirty="0"/>
              <a:t> variable </a:t>
            </a:r>
            <a:r>
              <a:rPr sz="2000" dirty="0" err="1"/>
              <a:t>llamada</a:t>
            </a:r>
            <a:r>
              <a:rPr sz="2000" dirty="0"/>
              <a:t> </a:t>
            </a:r>
            <a:r>
              <a:rPr sz="2000" dirty="0">
                <a:latin typeface="Courier"/>
              </a:rPr>
              <a:t>Baseball</a:t>
            </a:r>
            <a:r>
              <a:rPr sz="2000" dirty="0"/>
              <a:t>. </a:t>
            </a:r>
            <a:endParaRPr lang="es-419" sz="2000" dirty="0"/>
          </a:p>
          <a:p>
            <a:pPr marL="0" lvl="0" indent="0" algn="just">
              <a:buNone/>
            </a:pPr>
            <a:endParaRPr lang="es-419" sz="2000" dirty="0"/>
          </a:p>
          <a:p>
            <a:pPr marL="0" lvl="0" indent="0" algn="just">
              <a:buNone/>
            </a:pPr>
            <a:r>
              <a:rPr sz="2000" dirty="0"/>
              <a:t>De </a:t>
            </a:r>
            <a:r>
              <a:rPr sz="2000" dirty="0" err="1"/>
              <a:t>esta</a:t>
            </a:r>
            <a:r>
              <a:rPr sz="2000" dirty="0"/>
              <a:t> </a:t>
            </a:r>
            <a:r>
              <a:rPr sz="2000" dirty="0" err="1"/>
              <a:t>archivo</a:t>
            </a:r>
            <a:r>
              <a:rPr sz="2000" dirty="0"/>
              <a:t> </a:t>
            </a:r>
            <a:r>
              <a:rPr sz="2000" dirty="0" err="1"/>
              <a:t>podemos</a:t>
            </a:r>
            <a:r>
              <a:rPr sz="2000" dirty="0"/>
              <a:t> </a:t>
            </a:r>
            <a:r>
              <a:rPr sz="2000" dirty="0" err="1"/>
              <a:t>realizar</a:t>
            </a:r>
            <a:r>
              <a:rPr sz="2000" dirty="0"/>
              <a:t> </a:t>
            </a:r>
            <a:r>
              <a:rPr sz="2000" dirty="0" err="1"/>
              <a:t>el</a:t>
            </a:r>
            <a:r>
              <a:rPr sz="2000" dirty="0"/>
              <a:t> </a:t>
            </a:r>
            <a:r>
              <a:rPr sz="2000" dirty="0" err="1"/>
              <a:t>siguiente</a:t>
            </a:r>
            <a:r>
              <a:rPr sz="2000" dirty="0"/>
              <a:t> </a:t>
            </a:r>
            <a:r>
              <a:rPr sz="2000" dirty="0" err="1"/>
              <a:t>análisis</a:t>
            </a:r>
            <a:r>
              <a:rPr sz="2000" dirty="0"/>
              <a:t> de </a:t>
            </a:r>
            <a:r>
              <a:rPr sz="2000" dirty="0" err="1"/>
              <a:t>datos</a:t>
            </a:r>
            <a:r>
              <a:rPr sz="2000" dirty="0"/>
              <a:t>.</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¿Qué clase es la base de datos?</a:t>
            </a:r>
          </a:p>
        </p:txBody>
      </p:sp>
      <p:sp>
        <p:nvSpPr>
          <p:cNvPr id="3" name="Content Placeholder 2"/>
          <p:cNvSpPr>
            <a:spLocks noGrp="1"/>
          </p:cNvSpPr>
          <p:nvPr>
            <p:ph idx="1"/>
          </p:nvPr>
        </p:nvSpPr>
        <p:spPr/>
        <p:txBody>
          <a:bodyPr>
            <a:normAutofit fontScale="92500" lnSpcReduction="10000"/>
          </a:bodyPr>
          <a:lstStyle/>
          <a:p>
            <a:pPr marL="0" lvl="0" indent="0" algn="just">
              <a:buNone/>
            </a:pPr>
            <a:r>
              <a:rPr dirty="0"/>
              <a:t>Con </a:t>
            </a:r>
            <a:r>
              <a:rPr dirty="0" err="1"/>
              <a:t>el</a:t>
            </a:r>
            <a:r>
              <a:rPr dirty="0"/>
              <a:t> </a:t>
            </a:r>
            <a:r>
              <a:rPr dirty="0" err="1"/>
              <a:t>comando</a:t>
            </a:r>
            <a:r>
              <a:rPr dirty="0"/>
              <a:t> </a:t>
            </a:r>
            <a:r>
              <a:rPr dirty="0">
                <a:latin typeface="Courier"/>
              </a:rPr>
              <a:t>class</a:t>
            </a:r>
            <a:r>
              <a:rPr dirty="0"/>
              <a:t>, se </a:t>
            </a:r>
            <a:r>
              <a:rPr dirty="0" err="1"/>
              <a:t>pudo</a:t>
            </a:r>
            <a:r>
              <a:rPr dirty="0"/>
              <a:t> </a:t>
            </a:r>
            <a:r>
              <a:rPr dirty="0" err="1"/>
              <a:t>determinar</a:t>
            </a:r>
            <a:r>
              <a:rPr dirty="0"/>
              <a:t> </a:t>
            </a:r>
            <a:r>
              <a:rPr dirty="0" err="1"/>
              <a:t>el</a:t>
            </a:r>
            <a:r>
              <a:rPr dirty="0"/>
              <a:t> </a:t>
            </a:r>
            <a:r>
              <a:rPr dirty="0" err="1"/>
              <a:t>tipo</a:t>
            </a:r>
            <a:r>
              <a:rPr dirty="0"/>
              <a:t> de base de </a:t>
            </a:r>
            <a:r>
              <a:rPr dirty="0" err="1"/>
              <a:t>datos</a:t>
            </a:r>
            <a:r>
              <a:rPr dirty="0"/>
              <a:t> </a:t>
            </a:r>
            <a:r>
              <a:rPr dirty="0" err="1"/>
              <a:t>utilizada</a:t>
            </a:r>
            <a:r>
              <a:rPr dirty="0"/>
              <a:t> o lo que es </a:t>
            </a:r>
            <a:r>
              <a:rPr dirty="0" err="1"/>
              <a:t>equivalente</a:t>
            </a:r>
            <a:r>
              <a:rPr dirty="0"/>
              <a:t>, la </a:t>
            </a:r>
            <a:r>
              <a:rPr dirty="0" err="1"/>
              <a:t>clase</a:t>
            </a:r>
            <a:r>
              <a:rPr dirty="0"/>
              <a:t> de la variable </a:t>
            </a:r>
            <a:r>
              <a:rPr dirty="0">
                <a:latin typeface="Courier"/>
              </a:rPr>
              <a:t>Baseball</a:t>
            </a:r>
            <a:r>
              <a:rPr dirty="0"/>
              <a:t>. </a:t>
            </a:r>
            <a:endParaRPr lang="es-419" dirty="0"/>
          </a:p>
          <a:p>
            <a:pPr marL="0" lvl="0" indent="0" algn="just">
              <a:buNone/>
            </a:pPr>
            <a:endParaRPr lang="es-VE" dirty="0"/>
          </a:p>
          <a:p>
            <a:pPr marL="0" lvl="0" indent="0" algn="just">
              <a:buNone/>
            </a:pPr>
            <a:r>
              <a:rPr dirty="0"/>
              <a:t>El </a:t>
            </a:r>
            <a:r>
              <a:rPr dirty="0" err="1"/>
              <a:t>resultado</a:t>
            </a:r>
            <a:r>
              <a:rPr dirty="0"/>
              <a:t> que se </a:t>
            </a:r>
            <a:r>
              <a:rPr dirty="0" err="1"/>
              <a:t>obtuvo</a:t>
            </a:r>
            <a:r>
              <a:rPr dirty="0"/>
              <a:t> indica que es del </a:t>
            </a:r>
            <a:r>
              <a:rPr dirty="0" err="1"/>
              <a:t>tipo</a:t>
            </a:r>
            <a:r>
              <a:rPr dirty="0"/>
              <a:t> </a:t>
            </a:r>
            <a:r>
              <a:rPr dirty="0" err="1">
                <a:latin typeface="Courier"/>
              </a:rPr>
              <a:t>tbl_df</a:t>
            </a:r>
            <a:r>
              <a:rPr dirty="0"/>
              <a:t>, que es </a:t>
            </a:r>
            <a:r>
              <a:rPr dirty="0" err="1"/>
              <a:t>una</a:t>
            </a:r>
            <a:r>
              <a:rPr dirty="0"/>
              <a:t> </a:t>
            </a:r>
            <a:r>
              <a:rPr dirty="0" err="1"/>
              <a:t>subclase</a:t>
            </a:r>
            <a:r>
              <a:rPr dirty="0"/>
              <a:t> de la </a:t>
            </a:r>
            <a:r>
              <a:rPr dirty="0" err="1"/>
              <a:t>clase</a:t>
            </a:r>
            <a:r>
              <a:rPr dirty="0"/>
              <a:t> </a:t>
            </a:r>
            <a:r>
              <a:rPr dirty="0" err="1">
                <a:latin typeface="Courier"/>
              </a:rPr>
              <a:t>data.frame</a:t>
            </a:r>
            <a:r>
              <a:rPr dirty="0"/>
              <a:t>. </a:t>
            </a:r>
            <a:r>
              <a:rPr dirty="0" err="1">
                <a:latin typeface="Courier"/>
              </a:rPr>
              <a:t>tbl_df</a:t>
            </a:r>
            <a:r>
              <a:rPr dirty="0"/>
              <a:t> </a:t>
            </a:r>
            <a:r>
              <a:rPr dirty="0" err="1"/>
              <a:t>cumple</a:t>
            </a:r>
            <a:r>
              <a:rPr dirty="0"/>
              <a:t> con </a:t>
            </a:r>
            <a:r>
              <a:rPr dirty="0" err="1"/>
              <a:t>tener</a:t>
            </a:r>
            <a:r>
              <a:rPr dirty="0"/>
              <a:t> </a:t>
            </a:r>
            <a:r>
              <a:rPr dirty="0" err="1"/>
              <a:t>propiedades</a:t>
            </a:r>
            <a:r>
              <a:rPr dirty="0"/>
              <a:t> </a:t>
            </a:r>
            <a:r>
              <a:rPr dirty="0" err="1"/>
              <a:t>diferentes</a:t>
            </a:r>
            <a:r>
              <a:rPr dirty="0"/>
              <a:t> </a:t>
            </a:r>
            <a:r>
              <a:rPr dirty="0" err="1"/>
              <a:t>por</a:t>
            </a:r>
            <a:r>
              <a:rPr dirty="0"/>
              <a:t> </a:t>
            </a:r>
            <a:r>
              <a:rPr dirty="0" err="1"/>
              <a:t>defecto</a:t>
            </a:r>
            <a:r>
              <a:rPr dirty="0"/>
              <a:t> y se </a:t>
            </a:r>
            <a:r>
              <a:rPr dirty="0" err="1"/>
              <a:t>suele</a:t>
            </a:r>
            <a:r>
              <a:rPr dirty="0"/>
              <a:t> </a:t>
            </a:r>
            <a:r>
              <a:rPr dirty="0" err="1"/>
              <a:t>referir</a:t>
            </a:r>
            <a:r>
              <a:rPr dirty="0"/>
              <a:t> a </a:t>
            </a:r>
            <a:r>
              <a:rPr dirty="0" err="1"/>
              <a:t>ellas</a:t>
            </a:r>
            <a:r>
              <a:rPr dirty="0"/>
              <a:t> </a:t>
            </a:r>
            <a:r>
              <a:rPr dirty="0" err="1"/>
              <a:t>como</a:t>
            </a:r>
            <a:r>
              <a:rPr dirty="0"/>
              <a:t> </a:t>
            </a:r>
            <a:r>
              <a:rPr dirty="0" err="1">
                <a:latin typeface="Courier"/>
              </a:rPr>
              <a:t>tibble</a:t>
            </a:r>
            <a:r>
              <a:rPr dirty="0"/>
              <a:t>.</a:t>
            </a:r>
            <a:endParaRPr lang="es-419" dirty="0"/>
          </a:p>
          <a:p>
            <a:pPr marL="0" lvl="0" indent="0" algn="just">
              <a:buNone/>
            </a:pPr>
            <a:endParaRPr lang="es-VE" dirty="0"/>
          </a:p>
          <a:p>
            <a:pPr marL="0" lvl="0" indent="0" algn="just">
              <a:buNone/>
            </a:pPr>
            <a:r>
              <a:rPr dirty="0"/>
              <a:t> Es </a:t>
            </a:r>
            <a:r>
              <a:rPr dirty="0" err="1"/>
              <a:t>una</a:t>
            </a:r>
            <a:r>
              <a:rPr dirty="0"/>
              <a:t> </a:t>
            </a:r>
            <a:r>
              <a:rPr dirty="0" err="1"/>
              <a:t>clase</a:t>
            </a:r>
            <a:r>
              <a:rPr dirty="0"/>
              <a:t> </a:t>
            </a:r>
            <a:r>
              <a:rPr dirty="0" err="1"/>
              <a:t>eficiente</a:t>
            </a:r>
            <a:r>
              <a:rPr dirty="0"/>
              <a:t> para </a:t>
            </a:r>
            <a:r>
              <a:rPr dirty="0" err="1"/>
              <a:t>trabajar</a:t>
            </a:r>
            <a:r>
              <a:rPr dirty="0"/>
              <a:t> con bases de </a:t>
            </a:r>
            <a:r>
              <a:rPr dirty="0" err="1"/>
              <a:t>datos</a:t>
            </a:r>
            <a:r>
              <a:rPr dirty="0"/>
              <a:t> </a:t>
            </a:r>
            <a:r>
              <a:rPr dirty="0" err="1"/>
              <a:t>grandes</a:t>
            </a:r>
            <a:r>
              <a:rPr dirty="0"/>
              <a:t> y </a:t>
            </a:r>
            <a:r>
              <a:rPr dirty="0" err="1"/>
              <a:t>su</a:t>
            </a:r>
            <a:r>
              <a:rPr dirty="0"/>
              <a:t> </a:t>
            </a:r>
            <a:r>
              <a:rPr dirty="0" err="1"/>
              <a:t>visualización</a:t>
            </a:r>
            <a:r>
              <a:rPr dirty="0"/>
              <a:t>.</a:t>
            </a:r>
          </a:p>
        </p:txBody>
      </p:sp>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Variables </a:t>
            </a:r>
            <a:r>
              <a:rPr dirty="0" err="1"/>
              <a:t>en</a:t>
            </a:r>
            <a:r>
              <a:rPr dirty="0"/>
              <a:t> la base de </a:t>
            </a:r>
            <a:r>
              <a:rPr dirty="0" err="1"/>
              <a:t>datos</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lvl="0" indent="0" algn="just">
                  <a:buNone/>
                </a:pPr>
                <a:r>
                  <a:rPr dirty="0"/>
                  <a:t>Si se </a:t>
                </a:r>
                <a:r>
                  <a:rPr dirty="0" err="1"/>
                  <a:t>desea</a:t>
                </a:r>
                <a:r>
                  <a:rPr dirty="0"/>
                  <a:t> saber que </a:t>
                </a:r>
                <a:r>
                  <a:rPr dirty="0" err="1"/>
                  <a:t>tipo</a:t>
                </a:r>
                <a:r>
                  <a:rPr dirty="0"/>
                  <a:t> de variables </a:t>
                </a:r>
                <a:r>
                  <a:rPr dirty="0" err="1"/>
                  <a:t>están</a:t>
                </a:r>
                <a:r>
                  <a:rPr dirty="0"/>
                  <a:t> </a:t>
                </a:r>
                <a:r>
                  <a:rPr dirty="0" err="1"/>
                  <a:t>almacenadas</a:t>
                </a:r>
                <a:r>
                  <a:rPr dirty="0"/>
                  <a:t> </a:t>
                </a:r>
                <a:r>
                  <a:rPr dirty="0" err="1"/>
                  <a:t>en</a:t>
                </a:r>
                <a:r>
                  <a:rPr dirty="0"/>
                  <a:t> la base de </a:t>
                </a:r>
                <a:r>
                  <a:rPr dirty="0" err="1"/>
                  <a:t>datos</a:t>
                </a:r>
                <a:r>
                  <a:rPr dirty="0"/>
                  <a:t>, se </a:t>
                </a:r>
                <a:r>
                  <a:rPr dirty="0" err="1"/>
                  <a:t>puede</a:t>
                </a:r>
                <a:r>
                  <a:rPr dirty="0"/>
                  <a:t> </a:t>
                </a:r>
                <a:r>
                  <a:rPr dirty="0" err="1"/>
                  <a:t>utilizar</a:t>
                </a:r>
                <a:r>
                  <a:rPr dirty="0"/>
                  <a:t> </a:t>
                </a:r>
                <a:r>
                  <a:rPr dirty="0" err="1"/>
                  <a:t>el</a:t>
                </a:r>
                <a:r>
                  <a:rPr dirty="0"/>
                  <a:t> </a:t>
                </a:r>
                <a:r>
                  <a:rPr dirty="0" err="1"/>
                  <a:t>comando</a:t>
                </a:r>
                <a:r>
                  <a:rPr dirty="0"/>
                  <a:t> </a:t>
                </a:r>
                <a:r>
                  <a:rPr dirty="0">
                    <a:latin typeface="Courier"/>
                  </a:rPr>
                  <a:t>str</a:t>
                </a:r>
                <a:r>
                  <a:rPr dirty="0"/>
                  <a:t>. </a:t>
                </a:r>
                <a:endParaRPr lang="es-419" dirty="0"/>
              </a:p>
              <a:p>
                <a:pPr marL="0" lvl="0" indent="0" algn="just">
                  <a:buNone/>
                </a:pPr>
                <a:endParaRPr lang="es-VE" dirty="0"/>
              </a:p>
              <a:p>
                <a:pPr marL="0" lvl="0" indent="0" algn="just">
                  <a:buNone/>
                </a:pPr>
                <a:r>
                  <a:rPr dirty="0" err="1"/>
                  <a:t>Esta</a:t>
                </a:r>
                <a:r>
                  <a:rPr dirty="0"/>
                  <a:t> </a:t>
                </a:r>
                <a:r>
                  <a:rPr dirty="0" err="1"/>
                  <a:t>función</a:t>
                </a:r>
                <a:r>
                  <a:rPr dirty="0"/>
                  <a:t> </a:t>
                </a:r>
                <a:r>
                  <a:rPr dirty="0" err="1"/>
                  <a:t>nos</a:t>
                </a:r>
                <a:r>
                  <a:rPr dirty="0"/>
                  <a:t> indica que se </a:t>
                </a:r>
                <a:r>
                  <a:rPr dirty="0" err="1"/>
                  <a:t>cuentan</a:t>
                </a:r>
                <a:r>
                  <a:rPr dirty="0"/>
                  <a:t> con </a:t>
                </a:r>
                <a14:m>
                  <m:oMath xmlns:m="http://schemas.openxmlformats.org/officeDocument/2006/math">
                    <m:r>
                      <a:rPr>
                        <a:latin typeface="Cambria Math" panose="02040503050406030204" pitchFamily="18" charset="0"/>
                      </a:rPr>
                      <m:t>6</m:t>
                    </m:r>
                  </m:oMath>
                </a14:m>
                <a:r>
                  <a:rPr dirty="0"/>
                  <a:t> variables </a:t>
                </a:r>
                <a:r>
                  <a:rPr dirty="0" err="1"/>
                  <a:t>denominadas</a:t>
                </a:r>
                <a:r>
                  <a:rPr dirty="0"/>
                  <a:t> </a:t>
                </a:r>
                <a:r>
                  <a:rPr dirty="0">
                    <a:latin typeface="Courier"/>
                  </a:rPr>
                  <a:t>X1,X2,X3,X4,X5,X6</a:t>
                </a:r>
                <a:r>
                  <a:rPr dirty="0"/>
                  <a:t>, y </a:t>
                </a:r>
                <a:r>
                  <a:rPr dirty="0" err="1"/>
                  <a:t>distribuidas</a:t>
                </a:r>
                <a:r>
                  <a:rPr dirty="0"/>
                  <a:t> de </a:t>
                </a:r>
                <a:r>
                  <a:rPr dirty="0" err="1"/>
                  <a:t>tal</a:t>
                </a:r>
                <a:r>
                  <a:rPr dirty="0"/>
                  <a:t> </a:t>
                </a:r>
                <a:r>
                  <a:rPr dirty="0" err="1"/>
                  <a:t>manera</a:t>
                </a:r>
                <a:r>
                  <a:rPr dirty="0"/>
                  <a:t> que </a:t>
                </a:r>
                <a:r>
                  <a:rPr dirty="0" err="1"/>
                  <a:t>representan</a:t>
                </a:r>
                <a:r>
                  <a:rPr dirty="0"/>
                  <a:t> la </a:t>
                </a:r>
                <a:r>
                  <a:rPr dirty="0" err="1"/>
                  <a:t>columnas</a:t>
                </a:r>
                <a:r>
                  <a:rPr dirty="0"/>
                  <a:t> de la base de </a:t>
                </a:r>
                <a:r>
                  <a:rPr dirty="0" err="1"/>
                  <a:t>datos</a:t>
                </a:r>
                <a:r>
                  <a:rPr dirty="0"/>
                  <a:t>. </a:t>
                </a:r>
                <a:endParaRPr lang="es-419" dirty="0"/>
              </a:p>
              <a:p>
                <a:pPr marL="0" lvl="0" indent="0" algn="just">
                  <a:buNone/>
                </a:pPr>
                <a:endParaRPr lang="es-VE" dirty="0"/>
              </a:p>
              <a:p>
                <a:pPr marL="0" lvl="0" indent="0" algn="just">
                  <a:buNone/>
                </a:pPr>
                <a:r>
                  <a:rPr dirty="0" err="1"/>
                  <a:t>Cada</a:t>
                </a:r>
                <a:r>
                  <a:rPr dirty="0"/>
                  <a:t> </a:t>
                </a:r>
                <a:r>
                  <a:rPr dirty="0" err="1"/>
                  <a:t>una</a:t>
                </a:r>
                <a:r>
                  <a:rPr dirty="0"/>
                  <a:t> de </a:t>
                </a:r>
                <a:r>
                  <a:rPr dirty="0" err="1"/>
                  <a:t>estas</a:t>
                </a:r>
                <a:r>
                  <a:rPr dirty="0"/>
                  <a:t> variables </a:t>
                </a:r>
                <a:r>
                  <a:rPr dirty="0" err="1"/>
                  <a:t>tienen</a:t>
                </a:r>
                <a:r>
                  <a:rPr dirty="0"/>
                  <a:t> </a:t>
                </a:r>
                <a14:m>
                  <m:oMath xmlns:m="http://schemas.openxmlformats.org/officeDocument/2006/math">
                    <m:r>
                      <a:rPr>
                        <a:latin typeface="Cambria Math" panose="02040503050406030204" pitchFamily="18" charset="0"/>
                      </a:rPr>
                      <m:t>45</m:t>
                    </m:r>
                  </m:oMath>
                </a14:m>
                <a:r>
                  <a:rPr dirty="0"/>
                  <a:t> </a:t>
                </a:r>
                <a:r>
                  <a:rPr dirty="0" err="1"/>
                  <a:t>valores</a:t>
                </a:r>
                <a:r>
                  <a:rPr dirty="0"/>
                  <a:t> de </a:t>
                </a:r>
                <a:r>
                  <a:rPr dirty="0" err="1"/>
                  <a:t>tipo</a:t>
                </a:r>
                <a:r>
                  <a:rPr dirty="0"/>
                  <a:t> </a:t>
                </a:r>
                <a:r>
                  <a:rPr dirty="0">
                    <a:latin typeface="Courier"/>
                  </a:rPr>
                  <a:t>double</a:t>
                </a:r>
                <a:r>
                  <a:rPr dirty="0"/>
                  <a:t> o </a:t>
                </a:r>
                <a:r>
                  <a:rPr dirty="0" err="1"/>
                  <a:t>número</a:t>
                </a:r>
                <a:r>
                  <a:rPr dirty="0"/>
                  <a:t> decimal, que </a:t>
                </a:r>
                <a:r>
                  <a:rPr dirty="0" err="1"/>
                  <a:t>representan</a:t>
                </a:r>
                <a:r>
                  <a:rPr dirty="0"/>
                  <a:t> las </a:t>
                </a:r>
                <a14:m>
                  <m:oMath xmlns:m="http://schemas.openxmlformats.org/officeDocument/2006/math">
                    <m:r>
                      <a:rPr>
                        <a:latin typeface="Cambria Math" panose="02040503050406030204" pitchFamily="18" charset="0"/>
                      </a:rPr>
                      <m:t>45</m:t>
                    </m:r>
                  </m:oMath>
                </a14:m>
                <a:r>
                  <a:rPr dirty="0"/>
                  <a:t> </a:t>
                </a:r>
                <a:r>
                  <a:rPr dirty="0" err="1"/>
                  <a:t>observaciones</a:t>
                </a:r>
                <a:r>
                  <a:rPr dirty="0"/>
                  <a:t> </a:t>
                </a:r>
                <a:r>
                  <a:rPr dirty="0" err="1"/>
                  <a:t>aleatorias</a:t>
                </a:r>
                <a:r>
                  <a:rPr dirty="0"/>
                  <a:t> (</a:t>
                </a:r>
                <a:r>
                  <a:rPr dirty="0" err="1"/>
                  <a:t>una</a:t>
                </a:r>
                <a:r>
                  <a:rPr dirty="0"/>
                  <a:t> </a:t>
                </a:r>
                <a:r>
                  <a:rPr dirty="0" err="1"/>
                  <a:t>por</a:t>
                </a:r>
                <a:r>
                  <a:rPr dirty="0"/>
                  <a:t> fila) </a:t>
                </a:r>
                <a:r>
                  <a:rPr dirty="0" err="1"/>
                  <a:t>realizadas</a:t>
                </a:r>
                <a:r>
                  <a:rPr dirty="0"/>
                  <a:t> a </a:t>
                </a:r>
                <a:r>
                  <a:rPr dirty="0" err="1"/>
                  <a:t>jugadores</a:t>
                </a:r>
                <a:r>
                  <a:rPr dirty="0"/>
                  <a:t> de la (MLB).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3" t="-2334" r="-963" b="-305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3D51EB3D-4E70-4BC0-B9E0-4BD65847FFAB}" type="datetime1">
              <a:rPr lang="en-US" smtClean="0"/>
              <a:t>4/27/2022</a:t>
            </a:fld>
            <a:endParaRPr lang="en-US"/>
          </a:p>
        </p:txBody>
      </p:sp>
      <p:sp>
        <p:nvSpPr>
          <p:cNvPr id="5" name="Footer Placeholder 4"/>
          <p:cNvSpPr>
            <a:spLocks noGrp="1"/>
          </p:cNvSpPr>
          <p:nvPr>
            <p:ph type="ftr" sz="quarter" idx="11"/>
          </p:nvPr>
        </p:nvSpPr>
        <p:spPr>
          <a:xfrm>
            <a:off x="1323088" y="4779093"/>
            <a:ext cx="6826125" cy="273844"/>
          </a:xfrm>
        </p:spPr>
        <p:txBody>
          <a:bodyPr/>
          <a:lstStyle/>
          <a:p>
            <a:r>
              <a:rPr lang="en-US"/>
              <a:t>Cordero M.; Gavazut E.;  Riera L         Proyecto final de Estadistica para Matemáticos– CO3322                   Profesor Pedro Ovalles</a:t>
            </a:r>
            <a:endParaRPr lang="en-US" dirty="0"/>
          </a:p>
        </p:txBody>
      </p:sp>
      <p:sp>
        <p:nvSpPr>
          <p:cNvPr id="6" name="Slide Number Placeholder 5"/>
          <p:cNvSpPr>
            <a:spLocks noGrp="1"/>
          </p:cNvSpPr>
          <p:nvPr>
            <p:ph type="sldNum" sz="quarter" idx="12"/>
          </p:nvPr>
        </p:nvSpPr>
        <p:spPr>
          <a:xfrm>
            <a:off x="8149213" y="4767263"/>
            <a:ext cx="537586" cy="273844"/>
          </a:xfrm>
        </p:spPr>
        <p:txBody>
          <a:bodyPr/>
          <a:lstStyle/>
          <a:p>
            <a:fld id="{C5EF2332-01BF-834F-8236-50238282D533}" type="slidenum">
              <a:rPr lang="en-US" smtClean="0"/>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templatefinal.potx" id="{00B27BE0-874E-46D1-AD3A-7AB6F83E171C}" vid="{B489753E-FC18-450E-8007-3C8A59089E2A}"/>
    </a:ext>
  </a:extLst>
</a:theme>
</file>

<file path=docProps/app.xml><?xml version="1.0" encoding="utf-8"?>
<Properties xmlns="http://schemas.openxmlformats.org/officeDocument/2006/extended-properties" xmlns:vt="http://schemas.openxmlformats.org/officeDocument/2006/docPropsVTypes">
  <TotalTime>414</TotalTime>
  <Words>5969</Words>
  <Application>Microsoft Office PowerPoint</Application>
  <PresentationFormat>Presentación en pantalla (16:9)</PresentationFormat>
  <Paragraphs>416</Paragraphs>
  <Slides>55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55</vt:i4>
      </vt:variant>
    </vt:vector>
  </HeadingPairs>
  <TitlesOfParts>
    <vt:vector size="61" baseType="lpstr">
      <vt:lpstr>Arial</vt:lpstr>
      <vt:lpstr>Calibri</vt:lpstr>
      <vt:lpstr>Cambria Math</vt:lpstr>
      <vt:lpstr>Courier</vt:lpstr>
      <vt:lpstr>Wingdings</vt:lpstr>
      <vt:lpstr>Office Theme</vt:lpstr>
      <vt:lpstr>Análisis de estadístico sobre jugadores de la MLB</vt:lpstr>
      <vt:lpstr>Resumen </vt:lpstr>
      <vt:lpstr>Planteamiento del problema</vt:lpstr>
      <vt:lpstr>Descripción de la base de datos</vt:lpstr>
      <vt:lpstr>Descripción de la base de datos</vt:lpstr>
      <vt:lpstr>Metododología</vt:lpstr>
      <vt:lpstr>Análisis de los datos</vt:lpstr>
      <vt:lpstr>¿Qué clase es la base de datos?</vt:lpstr>
      <vt:lpstr>Variables en la base de datos</vt:lpstr>
      <vt:lpstr>Estadísticos</vt:lpstr>
      <vt:lpstr>Estadísticos</vt:lpstr>
      <vt:lpstr>Estadísticos</vt:lpstr>
      <vt:lpstr>Diagramas e histograma de los datos por cada variable</vt:lpstr>
      <vt:lpstr>Diagramas e histograma de los datos por cada variable</vt:lpstr>
      <vt:lpstr>Diagramas e histograma de los datos por cada variable</vt:lpstr>
      <vt:lpstr>Diagramas e histograma de los datos por cada variable</vt:lpstr>
      <vt:lpstr>Intervalo de confianza para la media de las variables</vt:lpstr>
      <vt:lpstr>Intervalo de confianza para la media de las variables</vt:lpstr>
      <vt:lpstr>Intervalo de confianza para la media de las variables</vt:lpstr>
      <vt:lpstr>Promedio de bateo</vt:lpstr>
      <vt:lpstr>Promedio de bateo</vt:lpstr>
      <vt:lpstr>Promedio de bateo</vt:lpstr>
      <vt:lpstr>Comparación entre las tasas de ponches y las de jonrones</vt:lpstr>
      <vt:lpstr>Comparación entre las tasas de ponches y las de jonrones</vt:lpstr>
      <vt:lpstr>Comparación entre las tasas de ponches y las de jonrones</vt:lpstr>
      <vt:lpstr>Prueba de bondad de ajuste para la distribución de X1</vt:lpstr>
      <vt:lpstr>Prueba de bondad de ajuste para la distribución de X1</vt:lpstr>
      <vt:lpstr>Prueba de bondad de ajuste para la distribución de X1</vt:lpstr>
      <vt:lpstr>Prueba de bondad de ajuste para la distribución de X1</vt:lpstr>
      <vt:lpstr>Prueba de bondad de ajuste para la distribución de X1</vt:lpstr>
      <vt:lpstr>Prueba de bondad de ajuste para la distribución de X1</vt:lpstr>
      <vt:lpstr>Prueba de bondad de ajuste para la distribución de X1</vt:lpstr>
      <vt:lpstr>Gráfico de dispersión y matrix de correlación</vt:lpstr>
      <vt:lpstr>Gráfico de dispersión y matrix de correlación</vt:lpstr>
      <vt:lpstr>Gráfico de dispersión y matrix de correlación</vt:lpstr>
      <vt:lpstr>Muestreo 80%-20%</vt:lpstr>
      <vt:lpstr>Muestreo 80%-20%</vt:lpstr>
      <vt:lpstr>Muestreo 80%-20%</vt:lpstr>
      <vt:lpstr>Modelo de regresión lineal para la variable X1</vt:lpstr>
      <vt:lpstr>Modelo de regresión lineal para la variable X1</vt:lpstr>
      <vt:lpstr>Modelo de regresión lineal para la variable X1</vt:lpstr>
      <vt:lpstr>Modelo de regresión lineal para la variable X1</vt:lpstr>
      <vt:lpstr>Modelo de regresión lineal para la variable X1</vt:lpstr>
      <vt:lpstr>Modelo de regresión lineal para la variable X1</vt:lpstr>
      <vt:lpstr>Modelo de regresión lineal para la variable X1</vt:lpstr>
      <vt:lpstr>Modelo de regresión lineal para la variable X1</vt:lpstr>
      <vt:lpstr>Prueba y predicción del modelo lineal</vt:lpstr>
      <vt:lpstr>Prueba y predicción del modelo lineal</vt:lpstr>
      <vt:lpstr>ANOVA para la Tasa de Bateo</vt:lpstr>
      <vt:lpstr>ANOVA para la Tasa de Bateo</vt:lpstr>
      <vt:lpstr>ANOVA para la Tasa de Bateo</vt:lpstr>
      <vt:lpstr>ANOVA para la Tasa de Bateo</vt:lpstr>
      <vt:lpstr>ANOVA para la Tasa de Bateo</vt:lpstr>
      <vt:lpstr>Conclusiones</vt:lpstr>
      <vt:lpstr>¡Gracias!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111</TotalTime>
  <Words>302</Words>
  <Application>Microsoft Office PowerPoint</Application>
  <PresentationFormat>Presentación en pantalla (16:9)</PresentationFormat>
  <Paragraphs>23</Paragraphs>
  <Slides>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vt:i4>
      </vt:variant>
    </vt:vector>
  </HeadingPairs>
  <TitlesOfParts>
    <vt:vector size="11" baseType="lpstr">
      <vt:lpstr>Arial</vt:lpstr>
      <vt:lpstr>Calibri</vt:lpstr>
      <vt:lpstr>Cambria Math</vt:lpstr>
      <vt:lpstr>Courier</vt:lpstr>
      <vt:lpstr>Office Theme</vt:lpstr>
      <vt:lpstr>Análisis de una base de Datos de Beísbol</vt:lpstr>
      <vt:lpstr>Tabla de Contenidos</vt:lpstr>
      <vt:lpstr>Pruebas sobre la tasa de bateo</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una base de Datos de Beísbol</dc:title>
  <dc:creator>Miguel Cordero</dc:creator>
  <cp:keywords/>
  <cp:lastModifiedBy>Miguel Cordero</cp:lastModifiedBy>
  <cp:revision>9</cp:revision>
  <dcterms:created xsi:type="dcterms:W3CDTF">2022-04-26T22:34:00Z</dcterms:created>
  <dcterms:modified xsi:type="dcterms:W3CDTF">2022-04-28T01:17:16Z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8 de abril de 2022</vt:lpwstr>
  </property>
  <property fmtid="{D5CDD505-2E9C-101B-9397-08002B2CF9AE}" pid="3" name="output">
    <vt:lpwstr/>
  </property>
  <property fmtid="{D5CDD505-2E9C-101B-9397-08002B2CF9AE}" pid="4" name="subtitle">
    <vt:lpwstr>Informe final de Estadística</vt:lpwstr>
  </property>
</Properties>
</file>